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Override PartName="/ppt/tags/tag2.xml" ContentType="application/vnd.openxmlformats-officedocument.presentationml.tags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86" r:id="rId2"/>
    <p:sldId id="257" r:id="rId3"/>
    <p:sldId id="259" r:id="rId4"/>
    <p:sldId id="278" r:id="rId5"/>
    <p:sldId id="297" r:id="rId6"/>
    <p:sldId id="306" r:id="rId7"/>
    <p:sldId id="307" r:id="rId8"/>
    <p:sldId id="309" r:id="rId9"/>
    <p:sldId id="317" r:id="rId10"/>
    <p:sldId id="322" r:id="rId11"/>
    <p:sldId id="323" r:id="rId12"/>
    <p:sldId id="271" r:id="rId13"/>
    <p:sldId id="324" r:id="rId14"/>
    <p:sldId id="313" r:id="rId15"/>
    <p:sldId id="314" r:id="rId16"/>
    <p:sldId id="285" r:id="rId17"/>
  </p:sldIdLst>
  <p:sldSz cx="12192000" cy="6858000"/>
  <p:notesSz cx="6858000" cy="9144000"/>
  <p:embeddedFontLs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Agency FB" charset="0"/>
      <p:regular r:id="rId23"/>
      <p:bold r:id="rId24"/>
    </p:embeddedFont>
    <p:embeddedFont>
      <p:font typeface="Calibri Light" charset="0"/>
      <p:regular r:id="rId25"/>
      <p: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E43333"/>
    <a:srgbClr val="3B383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2322" y="-930"/>
      </p:cViewPr>
      <p:guideLst>
        <p:guide orient="horz" pos="21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BAF1A-1382-4872-BB87-2FE355596071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79976-348B-44DD-B132-28969EF867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44D48-02E6-48D0-9645-565E98658C70}" type="datetimeFigureOut">
              <a:rPr lang="zh-CN" altLang="en-US" smtClean="0"/>
              <a:pPr/>
              <a:t>2020-01-10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84B91-1A8E-4C9C-833C-5C9F1995CF6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58"/>
          <p:cNvSpPr/>
          <p:nvPr/>
        </p:nvSpPr>
        <p:spPr>
          <a:xfrm>
            <a:off x="3852971" y="5941340"/>
            <a:ext cx="1162051" cy="130722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-1" fmla="*/ 14287 w 642937"/>
              <a:gd name="connsiteY0-2" fmla="*/ 186454 h 186454"/>
              <a:gd name="connsiteX1-3" fmla="*/ 0 w 642937"/>
              <a:gd name="connsiteY1-4" fmla="*/ 0 h 186454"/>
              <a:gd name="connsiteX2-5" fmla="*/ 642937 w 642937"/>
              <a:gd name="connsiteY2-6" fmla="*/ 186454 h 186454"/>
              <a:gd name="connsiteX3-7" fmla="*/ 14287 w 642937"/>
              <a:gd name="connsiteY3-8" fmla="*/ 186454 h 186454"/>
              <a:gd name="connsiteX0-9" fmla="*/ 14287 w 995362"/>
              <a:gd name="connsiteY0-10" fmla="*/ 186454 h 641273"/>
              <a:gd name="connsiteX1-11" fmla="*/ 0 w 995362"/>
              <a:gd name="connsiteY1-12" fmla="*/ 0 h 641273"/>
              <a:gd name="connsiteX2-13" fmla="*/ 995362 w 995362"/>
              <a:gd name="connsiteY2-14" fmla="*/ 641273 h 641273"/>
              <a:gd name="connsiteX3-15" fmla="*/ 14287 w 995362"/>
              <a:gd name="connsiteY3-16" fmla="*/ 186454 h 641273"/>
              <a:gd name="connsiteX0-17" fmla="*/ 0 w 1245394"/>
              <a:gd name="connsiteY0-18" fmla="*/ 203123 h 641273"/>
              <a:gd name="connsiteX1-19" fmla="*/ 250032 w 1245394"/>
              <a:gd name="connsiteY1-20" fmla="*/ 0 h 641273"/>
              <a:gd name="connsiteX2-21" fmla="*/ 1245394 w 1245394"/>
              <a:gd name="connsiteY2-22" fmla="*/ 641273 h 641273"/>
              <a:gd name="connsiteX3-23" fmla="*/ 0 w 1245394"/>
              <a:gd name="connsiteY3-24" fmla="*/ 203123 h 641273"/>
              <a:gd name="connsiteX0-25" fmla="*/ 0 w 1774032"/>
              <a:gd name="connsiteY0-26" fmla="*/ 112635 h 641273"/>
              <a:gd name="connsiteX1-27" fmla="*/ 778670 w 1774032"/>
              <a:gd name="connsiteY1-28" fmla="*/ 0 h 641273"/>
              <a:gd name="connsiteX2-29" fmla="*/ 1774032 w 1774032"/>
              <a:gd name="connsiteY2-30" fmla="*/ 641273 h 641273"/>
              <a:gd name="connsiteX3-31" fmla="*/ 0 w 1774032"/>
              <a:gd name="connsiteY3-32" fmla="*/ 112635 h 641273"/>
              <a:gd name="connsiteX0-33" fmla="*/ 0 w 1774032"/>
              <a:gd name="connsiteY0-34" fmla="*/ 181691 h 710329"/>
              <a:gd name="connsiteX1-35" fmla="*/ 1147764 w 1774032"/>
              <a:gd name="connsiteY1-36" fmla="*/ 0 h 710329"/>
              <a:gd name="connsiteX2-37" fmla="*/ 1774032 w 1774032"/>
              <a:gd name="connsiteY2-38" fmla="*/ 710329 h 710329"/>
              <a:gd name="connsiteX3-39" fmla="*/ 0 w 1774032"/>
              <a:gd name="connsiteY3-40" fmla="*/ 181691 h 710329"/>
              <a:gd name="connsiteX0-41" fmla="*/ 0 w 1147764"/>
              <a:gd name="connsiteY0-42" fmla="*/ 181691 h 348379"/>
              <a:gd name="connsiteX1-43" fmla="*/ 1147764 w 1147764"/>
              <a:gd name="connsiteY1-44" fmla="*/ 0 h 348379"/>
              <a:gd name="connsiteX2-45" fmla="*/ 547688 w 1147764"/>
              <a:gd name="connsiteY2-46" fmla="*/ 348379 h 348379"/>
              <a:gd name="connsiteX3-47" fmla="*/ 0 w 1147764"/>
              <a:gd name="connsiteY3-48" fmla="*/ 181691 h 348379"/>
              <a:gd name="connsiteX0-49" fmla="*/ 452437 w 1600201"/>
              <a:gd name="connsiteY0-50" fmla="*/ 181691 h 732554"/>
              <a:gd name="connsiteX1-51" fmla="*/ 1600201 w 1600201"/>
              <a:gd name="connsiteY1-52" fmla="*/ 0 h 732554"/>
              <a:gd name="connsiteX2-53" fmla="*/ 0 w 1600201"/>
              <a:gd name="connsiteY2-54" fmla="*/ 732554 h 732554"/>
              <a:gd name="connsiteX3-55" fmla="*/ 452437 w 1600201"/>
              <a:gd name="connsiteY3-56" fmla="*/ 181691 h 732554"/>
              <a:gd name="connsiteX0-57" fmla="*/ 547687 w 1600201"/>
              <a:gd name="connsiteY0-58" fmla="*/ 0 h 957263"/>
              <a:gd name="connsiteX1-59" fmla="*/ 1600201 w 1600201"/>
              <a:gd name="connsiteY1-60" fmla="*/ 224709 h 957263"/>
              <a:gd name="connsiteX2-61" fmla="*/ 0 w 1600201"/>
              <a:gd name="connsiteY2-62" fmla="*/ 957263 h 957263"/>
              <a:gd name="connsiteX3-63" fmla="*/ 547687 w 1600201"/>
              <a:gd name="connsiteY3-64" fmla="*/ 0 h 957263"/>
              <a:gd name="connsiteX0-65" fmla="*/ 547687 w 1162051"/>
              <a:gd name="connsiteY0-66" fmla="*/ 349966 h 1307229"/>
              <a:gd name="connsiteX1-67" fmla="*/ 1162051 w 1162051"/>
              <a:gd name="connsiteY1-68" fmla="*/ 0 h 1307229"/>
              <a:gd name="connsiteX2-69" fmla="*/ 0 w 1162051"/>
              <a:gd name="connsiteY2-70" fmla="*/ 1307229 h 1307229"/>
              <a:gd name="connsiteX3-71" fmla="*/ 547687 w 1162051"/>
              <a:gd name="connsiteY3-72" fmla="*/ 349966 h 13072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62051" h="1307229">
                <a:moveTo>
                  <a:pt x="547687" y="349966"/>
                </a:moveTo>
                <a:lnTo>
                  <a:pt x="1162051" y="0"/>
                </a:lnTo>
                <a:lnTo>
                  <a:pt x="0" y="1307229"/>
                </a:lnTo>
                <a:lnTo>
                  <a:pt x="547687" y="349966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"/>
          <p:cNvSpPr/>
          <p:nvPr/>
        </p:nvSpPr>
        <p:spPr>
          <a:xfrm>
            <a:off x="5022140" y="5375663"/>
            <a:ext cx="1474792" cy="557087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-1" fmla="*/ 0 w 1833567"/>
              <a:gd name="connsiteY0-2" fmla="*/ 877762 h 877762"/>
              <a:gd name="connsiteX1-3" fmla="*/ 570709 w 1833567"/>
              <a:gd name="connsiteY1-4" fmla="*/ 0 h 877762"/>
              <a:gd name="connsiteX2-5" fmla="*/ 1833567 w 1833567"/>
              <a:gd name="connsiteY2-6" fmla="*/ 433262 h 877762"/>
              <a:gd name="connsiteX3-7" fmla="*/ 0 w 1833567"/>
              <a:gd name="connsiteY3-8" fmla="*/ 877762 h 877762"/>
              <a:gd name="connsiteX0-9" fmla="*/ 0 w 1268417"/>
              <a:gd name="connsiteY0-10" fmla="*/ 426912 h 433262"/>
              <a:gd name="connsiteX1-11" fmla="*/ 5559 w 1268417"/>
              <a:gd name="connsiteY1-12" fmla="*/ 0 h 433262"/>
              <a:gd name="connsiteX2-13" fmla="*/ 1268417 w 1268417"/>
              <a:gd name="connsiteY2-14" fmla="*/ 433262 h 433262"/>
              <a:gd name="connsiteX3-15" fmla="*/ 0 w 1268417"/>
              <a:gd name="connsiteY3-16" fmla="*/ 426912 h 433262"/>
              <a:gd name="connsiteX0-17" fmla="*/ 0 w 1474792"/>
              <a:gd name="connsiteY0-18" fmla="*/ 557087 h 557087"/>
              <a:gd name="connsiteX1-19" fmla="*/ 211934 w 1474792"/>
              <a:gd name="connsiteY1-20" fmla="*/ 0 h 557087"/>
              <a:gd name="connsiteX2-21" fmla="*/ 1474792 w 1474792"/>
              <a:gd name="connsiteY2-22" fmla="*/ 433262 h 557087"/>
              <a:gd name="connsiteX3-23" fmla="*/ 0 w 1474792"/>
              <a:gd name="connsiteY3-24" fmla="*/ 557087 h 5570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74792" h="557087">
                <a:moveTo>
                  <a:pt x="0" y="557087"/>
                </a:moveTo>
                <a:lnTo>
                  <a:pt x="211934" y="0"/>
                </a:lnTo>
                <a:lnTo>
                  <a:pt x="1474792" y="433262"/>
                </a:lnTo>
                <a:lnTo>
                  <a:pt x="0" y="557087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58"/>
          <p:cNvSpPr/>
          <p:nvPr/>
        </p:nvSpPr>
        <p:spPr>
          <a:xfrm>
            <a:off x="5241892" y="5165173"/>
            <a:ext cx="1245394" cy="641273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-1" fmla="*/ 14287 w 642937"/>
              <a:gd name="connsiteY0-2" fmla="*/ 186454 h 186454"/>
              <a:gd name="connsiteX1-3" fmla="*/ 0 w 642937"/>
              <a:gd name="connsiteY1-4" fmla="*/ 0 h 186454"/>
              <a:gd name="connsiteX2-5" fmla="*/ 642937 w 642937"/>
              <a:gd name="connsiteY2-6" fmla="*/ 186454 h 186454"/>
              <a:gd name="connsiteX3-7" fmla="*/ 14287 w 642937"/>
              <a:gd name="connsiteY3-8" fmla="*/ 186454 h 186454"/>
              <a:gd name="connsiteX0-9" fmla="*/ 14287 w 995362"/>
              <a:gd name="connsiteY0-10" fmla="*/ 186454 h 641273"/>
              <a:gd name="connsiteX1-11" fmla="*/ 0 w 995362"/>
              <a:gd name="connsiteY1-12" fmla="*/ 0 h 641273"/>
              <a:gd name="connsiteX2-13" fmla="*/ 995362 w 995362"/>
              <a:gd name="connsiteY2-14" fmla="*/ 641273 h 641273"/>
              <a:gd name="connsiteX3-15" fmla="*/ 14287 w 995362"/>
              <a:gd name="connsiteY3-16" fmla="*/ 186454 h 641273"/>
              <a:gd name="connsiteX0-17" fmla="*/ 0 w 1245394"/>
              <a:gd name="connsiteY0-18" fmla="*/ 203123 h 641273"/>
              <a:gd name="connsiteX1-19" fmla="*/ 250032 w 1245394"/>
              <a:gd name="connsiteY1-20" fmla="*/ 0 h 641273"/>
              <a:gd name="connsiteX2-21" fmla="*/ 1245394 w 1245394"/>
              <a:gd name="connsiteY2-22" fmla="*/ 641273 h 641273"/>
              <a:gd name="connsiteX3-23" fmla="*/ 0 w 1245394"/>
              <a:gd name="connsiteY3-24" fmla="*/ 203123 h 6412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45394" h="641273">
                <a:moveTo>
                  <a:pt x="0" y="203123"/>
                </a:moveTo>
                <a:lnTo>
                  <a:pt x="250032" y="0"/>
                </a:lnTo>
                <a:lnTo>
                  <a:pt x="1245394" y="641273"/>
                </a:lnTo>
                <a:lnTo>
                  <a:pt x="0" y="203123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34"/>
          <p:cNvSpPr/>
          <p:nvPr/>
        </p:nvSpPr>
        <p:spPr>
          <a:xfrm rot="7233140">
            <a:off x="3761347" y="5162385"/>
            <a:ext cx="1793112" cy="804826"/>
          </a:xfrm>
          <a:custGeom>
            <a:avLst/>
            <a:gdLst>
              <a:gd name="connsiteX0" fmla="*/ 0 w 1634073"/>
              <a:gd name="connsiteY0" fmla="*/ 702844 h 702844"/>
              <a:gd name="connsiteX1" fmla="*/ 412538 w 1634073"/>
              <a:gd name="connsiteY1" fmla="*/ 0 h 702844"/>
              <a:gd name="connsiteX2" fmla="*/ 1634073 w 1634073"/>
              <a:gd name="connsiteY2" fmla="*/ 702844 h 702844"/>
              <a:gd name="connsiteX3" fmla="*/ 0 w 1634073"/>
              <a:gd name="connsiteY3" fmla="*/ 702844 h 702844"/>
              <a:gd name="connsiteX0-1" fmla="*/ 0 w 1767688"/>
              <a:gd name="connsiteY0-2" fmla="*/ 807522 h 807522"/>
              <a:gd name="connsiteX1-3" fmla="*/ 546153 w 1767688"/>
              <a:gd name="connsiteY1-4" fmla="*/ 0 h 807522"/>
              <a:gd name="connsiteX2-5" fmla="*/ 1767688 w 1767688"/>
              <a:gd name="connsiteY2-6" fmla="*/ 702844 h 807522"/>
              <a:gd name="connsiteX3-7" fmla="*/ 0 w 1767688"/>
              <a:gd name="connsiteY3-8" fmla="*/ 807522 h 807522"/>
              <a:gd name="connsiteX0-9" fmla="*/ 0 w 1793112"/>
              <a:gd name="connsiteY0-10" fmla="*/ 807522 h 807522"/>
              <a:gd name="connsiteX1-11" fmla="*/ 546153 w 1793112"/>
              <a:gd name="connsiteY1-12" fmla="*/ 0 h 807522"/>
              <a:gd name="connsiteX2-13" fmla="*/ 1793112 w 1793112"/>
              <a:gd name="connsiteY2-14" fmla="*/ 802128 h 807522"/>
              <a:gd name="connsiteX3-15" fmla="*/ 0 w 1793112"/>
              <a:gd name="connsiteY3-16" fmla="*/ 807522 h 807522"/>
              <a:gd name="connsiteX0-17" fmla="*/ 0 w 1793112"/>
              <a:gd name="connsiteY0-18" fmla="*/ 804826 h 804826"/>
              <a:gd name="connsiteX1-19" fmla="*/ 466633 w 1793112"/>
              <a:gd name="connsiteY1-20" fmla="*/ 0 h 804826"/>
              <a:gd name="connsiteX2-21" fmla="*/ 1793112 w 1793112"/>
              <a:gd name="connsiteY2-22" fmla="*/ 799432 h 804826"/>
              <a:gd name="connsiteX3-23" fmla="*/ 0 w 1793112"/>
              <a:gd name="connsiteY3-24" fmla="*/ 804826 h 8048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93112" h="804826">
                <a:moveTo>
                  <a:pt x="0" y="804826"/>
                </a:moveTo>
                <a:lnTo>
                  <a:pt x="466633" y="0"/>
                </a:lnTo>
                <a:lnTo>
                  <a:pt x="1793112" y="799432"/>
                </a:lnTo>
                <a:lnTo>
                  <a:pt x="0" y="804826"/>
                </a:lnTo>
                <a:close/>
              </a:path>
            </a:pathLst>
          </a:cu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33824" y="4616881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7"/>
          </p:cNvCxnSpPr>
          <p:nvPr/>
        </p:nvCxnSpPr>
        <p:spPr>
          <a:xfrm flipV="1">
            <a:off x="3372848" y="4312083"/>
            <a:ext cx="1232563" cy="31149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584932" y="4293985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867149" y="4584996"/>
            <a:ext cx="889220" cy="1524954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0" idx="1"/>
          </p:cNvCxnSpPr>
          <p:nvPr/>
        </p:nvCxnSpPr>
        <p:spPr>
          <a:xfrm flipH="1" flipV="1">
            <a:off x="3515359" y="4917416"/>
            <a:ext cx="330288" cy="1187970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3538220" y="4915819"/>
            <a:ext cx="1692139" cy="475776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18" idx="5"/>
          </p:cNvCxnSpPr>
          <p:nvPr/>
        </p:nvCxnSpPr>
        <p:spPr>
          <a:xfrm flipH="1" flipV="1">
            <a:off x="4623956" y="4333009"/>
            <a:ext cx="588881" cy="104242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0" idx="7"/>
            <a:endCxn id="26" idx="3"/>
          </p:cNvCxnSpPr>
          <p:nvPr/>
        </p:nvCxnSpPr>
        <p:spPr>
          <a:xfrm flipV="1">
            <a:off x="3877976" y="5386499"/>
            <a:ext cx="1334861" cy="718887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999835" y="5918019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76857" y="5175166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206142" y="5347475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"/>
          <p:cNvSpPr/>
          <p:nvPr/>
        </p:nvSpPr>
        <p:spPr>
          <a:xfrm>
            <a:off x="3846920" y="6116559"/>
            <a:ext cx="560392" cy="1135731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-1" fmla="*/ 0 w 1833567"/>
              <a:gd name="connsiteY0-2" fmla="*/ 877762 h 877762"/>
              <a:gd name="connsiteX1-3" fmla="*/ 570709 w 1833567"/>
              <a:gd name="connsiteY1-4" fmla="*/ 0 h 877762"/>
              <a:gd name="connsiteX2-5" fmla="*/ 1833567 w 1833567"/>
              <a:gd name="connsiteY2-6" fmla="*/ 433262 h 877762"/>
              <a:gd name="connsiteX3-7" fmla="*/ 0 w 1833567"/>
              <a:gd name="connsiteY3-8" fmla="*/ 877762 h 877762"/>
              <a:gd name="connsiteX0-9" fmla="*/ 0 w 1268417"/>
              <a:gd name="connsiteY0-10" fmla="*/ 426912 h 433262"/>
              <a:gd name="connsiteX1-11" fmla="*/ 5559 w 1268417"/>
              <a:gd name="connsiteY1-12" fmla="*/ 0 h 433262"/>
              <a:gd name="connsiteX2-13" fmla="*/ 1268417 w 1268417"/>
              <a:gd name="connsiteY2-14" fmla="*/ 433262 h 433262"/>
              <a:gd name="connsiteX3-15" fmla="*/ 0 w 1268417"/>
              <a:gd name="connsiteY3-16" fmla="*/ 426912 h 433262"/>
              <a:gd name="connsiteX0-17" fmla="*/ 0 w 1474792"/>
              <a:gd name="connsiteY0-18" fmla="*/ 557087 h 557087"/>
              <a:gd name="connsiteX1-19" fmla="*/ 211934 w 1474792"/>
              <a:gd name="connsiteY1-20" fmla="*/ 0 h 557087"/>
              <a:gd name="connsiteX2-21" fmla="*/ 1474792 w 1474792"/>
              <a:gd name="connsiteY2-22" fmla="*/ 433262 h 557087"/>
              <a:gd name="connsiteX3-23" fmla="*/ 0 w 1474792"/>
              <a:gd name="connsiteY3-24" fmla="*/ 557087 h 557087"/>
              <a:gd name="connsiteX0-25" fmla="*/ 0 w 579442"/>
              <a:gd name="connsiteY0-26" fmla="*/ 557087 h 557087"/>
              <a:gd name="connsiteX1-27" fmla="*/ 211934 w 579442"/>
              <a:gd name="connsiteY1-28" fmla="*/ 0 h 557087"/>
              <a:gd name="connsiteX2-29" fmla="*/ 579442 w 579442"/>
              <a:gd name="connsiteY2-30" fmla="*/ 273719 h 557087"/>
              <a:gd name="connsiteX3-31" fmla="*/ 0 w 579442"/>
              <a:gd name="connsiteY3-32" fmla="*/ 557087 h 557087"/>
              <a:gd name="connsiteX0-33" fmla="*/ 0 w 758036"/>
              <a:gd name="connsiteY0-34" fmla="*/ 557087 h 557087"/>
              <a:gd name="connsiteX1-35" fmla="*/ 211934 w 758036"/>
              <a:gd name="connsiteY1-36" fmla="*/ 0 h 557087"/>
              <a:gd name="connsiteX2-37" fmla="*/ 758036 w 758036"/>
              <a:gd name="connsiteY2-38" fmla="*/ 164181 h 557087"/>
              <a:gd name="connsiteX3-39" fmla="*/ 0 w 758036"/>
              <a:gd name="connsiteY3-40" fmla="*/ 557087 h 557087"/>
              <a:gd name="connsiteX0-41" fmla="*/ 0 w 569917"/>
              <a:gd name="connsiteY0-42" fmla="*/ 1145256 h 1145256"/>
              <a:gd name="connsiteX1-43" fmla="*/ 23815 w 569917"/>
              <a:gd name="connsiteY1-44" fmla="*/ 0 h 1145256"/>
              <a:gd name="connsiteX2-45" fmla="*/ 569917 w 569917"/>
              <a:gd name="connsiteY2-46" fmla="*/ 164181 h 1145256"/>
              <a:gd name="connsiteX3-47" fmla="*/ 0 w 569917"/>
              <a:gd name="connsiteY3-48" fmla="*/ 1145256 h 1145256"/>
              <a:gd name="connsiteX0-49" fmla="*/ 0 w 560392"/>
              <a:gd name="connsiteY0-50" fmla="*/ 1135731 h 1135731"/>
              <a:gd name="connsiteX1-51" fmla="*/ 14290 w 560392"/>
              <a:gd name="connsiteY1-52" fmla="*/ 0 h 1135731"/>
              <a:gd name="connsiteX2-53" fmla="*/ 560392 w 560392"/>
              <a:gd name="connsiteY2-54" fmla="*/ 164181 h 1135731"/>
              <a:gd name="connsiteX3-55" fmla="*/ 0 w 560392"/>
              <a:gd name="connsiteY3-56" fmla="*/ 1135731 h 11357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60392" h="1135731">
                <a:moveTo>
                  <a:pt x="0" y="1135731"/>
                </a:moveTo>
                <a:lnTo>
                  <a:pt x="14290" y="0"/>
                </a:lnTo>
                <a:lnTo>
                  <a:pt x="560392" y="164181"/>
                </a:lnTo>
                <a:lnTo>
                  <a:pt x="0" y="1135731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832756" y="723603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58"/>
          <p:cNvSpPr/>
          <p:nvPr/>
        </p:nvSpPr>
        <p:spPr>
          <a:xfrm>
            <a:off x="3866500" y="5939814"/>
            <a:ext cx="1147764" cy="34837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-1" fmla="*/ 14287 w 642937"/>
              <a:gd name="connsiteY0-2" fmla="*/ 186454 h 186454"/>
              <a:gd name="connsiteX1-3" fmla="*/ 0 w 642937"/>
              <a:gd name="connsiteY1-4" fmla="*/ 0 h 186454"/>
              <a:gd name="connsiteX2-5" fmla="*/ 642937 w 642937"/>
              <a:gd name="connsiteY2-6" fmla="*/ 186454 h 186454"/>
              <a:gd name="connsiteX3-7" fmla="*/ 14287 w 642937"/>
              <a:gd name="connsiteY3-8" fmla="*/ 186454 h 186454"/>
              <a:gd name="connsiteX0-9" fmla="*/ 14287 w 995362"/>
              <a:gd name="connsiteY0-10" fmla="*/ 186454 h 641273"/>
              <a:gd name="connsiteX1-11" fmla="*/ 0 w 995362"/>
              <a:gd name="connsiteY1-12" fmla="*/ 0 h 641273"/>
              <a:gd name="connsiteX2-13" fmla="*/ 995362 w 995362"/>
              <a:gd name="connsiteY2-14" fmla="*/ 641273 h 641273"/>
              <a:gd name="connsiteX3-15" fmla="*/ 14287 w 995362"/>
              <a:gd name="connsiteY3-16" fmla="*/ 186454 h 641273"/>
              <a:gd name="connsiteX0-17" fmla="*/ 0 w 1245394"/>
              <a:gd name="connsiteY0-18" fmla="*/ 203123 h 641273"/>
              <a:gd name="connsiteX1-19" fmla="*/ 250032 w 1245394"/>
              <a:gd name="connsiteY1-20" fmla="*/ 0 h 641273"/>
              <a:gd name="connsiteX2-21" fmla="*/ 1245394 w 1245394"/>
              <a:gd name="connsiteY2-22" fmla="*/ 641273 h 641273"/>
              <a:gd name="connsiteX3-23" fmla="*/ 0 w 1245394"/>
              <a:gd name="connsiteY3-24" fmla="*/ 203123 h 641273"/>
              <a:gd name="connsiteX0-25" fmla="*/ 0 w 1774032"/>
              <a:gd name="connsiteY0-26" fmla="*/ 112635 h 641273"/>
              <a:gd name="connsiteX1-27" fmla="*/ 778670 w 1774032"/>
              <a:gd name="connsiteY1-28" fmla="*/ 0 h 641273"/>
              <a:gd name="connsiteX2-29" fmla="*/ 1774032 w 1774032"/>
              <a:gd name="connsiteY2-30" fmla="*/ 641273 h 641273"/>
              <a:gd name="connsiteX3-31" fmla="*/ 0 w 1774032"/>
              <a:gd name="connsiteY3-32" fmla="*/ 112635 h 641273"/>
              <a:gd name="connsiteX0-33" fmla="*/ 0 w 1774032"/>
              <a:gd name="connsiteY0-34" fmla="*/ 181691 h 710329"/>
              <a:gd name="connsiteX1-35" fmla="*/ 1147764 w 1774032"/>
              <a:gd name="connsiteY1-36" fmla="*/ 0 h 710329"/>
              <a:gd name="connsiteX2-37" fmla="*/ 1774032 w 1774032"/>
              <a:gd name="connsiteY2-38" fmla="*/ 710329 h 710329"/>
              <a:gd name="connsiteX3-39" fmla="*/ 0 w 1774032"/>
              <a:gd name="connsiteY3-40" fmla="*/ 181691 h 710329"/>
              <a:gd name="connsiteX0-41" fmla="*/ 0 w 1147764"/>
              <a:gd name="connsiteY0-42" fmla="*/ 181691 h 348379"/>
              <a:gd name="connsiteX1-43" fmla="*/ 1147764 w 1147764"/>
              <a:gd name="connsiteY1-44" fmla="*/ 0 h 348379"/>
              <a:gd name="connsiteX2-45" fmla="*/ 547688 w 1147764"/>
              <a:gd name="connsiteY2-46" fmla="*/ 348379 h 348379"/>
              <a:gd name="connsiteX3-47" fmla="*/ 0 w 1147764"/>
              <a:gd name="connsiteY3-48" fmla="*/ 181691 h 3483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47764" h="348379">
                <a:moveTo>
                  <a:pt x="0" y="181691"/>
                </a:moveTo>
                <a:lnTo>
                  <a:pt x="1147764" y="0"/>
                </a:lnTo>
                <a:lnTo>
                  <a:pt x="547688" y="348379"/>
                </a:lnTo>
                <a:lnTo>
                  <a:pt x="0" y="181691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8952" y="6098691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384289" y="6274857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491063" y="5794987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9663"/>
            <a:ext cx="12192000" cy="3530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482298"/>
            <a:ext cx="12192000" cy="31026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6492" y="3495698"/>
            <a:ext cx="1694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手机：</a:t>
            </a:r>
            <a:r>
              <a:rPr lang="en-US" altLang="zh-CN" sz="1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15979066037</a:t>
            </a:r>
            <a:endParaRPr lang="en-US" altLang="zh-CN" sz="1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6789" y="2792319"/>
            <a:ext cx="6012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  <a:sym typeface="+mn-ea"/>
              </a:rPr>
              <a:t>江西星拓自动化设备有限公司</a:t>
            </a:r>
            <a:r>
              <a:rPr lang="en-US" altLang="zh-CN" sz="2400" dirty="0" smtClean="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  <a:sym typeface="+mn-ea"/>
              </a:rPr>
              <a:t>——</a:t>
            </a:r>
            <a:r>
              <a:rPr lang="zh-CN" altLang="en-US" sz="2400" dirty="0" smtClean="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  <a:sym typeface="+mn-ea"/>
              </a:rPr>
              <a:t>徐云飞</a:t>
            </a:r>
            <a:endParaRPr lang="zh-CN" altLang="en-US" sz="2400" dirty="0" smtClean="0">
              <a:solidFill>
                <a:schemeClr val="bg1"/>
              </a:solidFill>
              <a:latin typeface="方正中等线简体" panose="03000509000000000000" pitchFamily="65" charset="-122"/>
              <a:ea typeface="方正中等线简体" panose="03000509000000000000" pitchFamily="65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6492" y="1897703"/>
            <a:ext cx="9288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O-film CCM</a:t>
            </a:r>
            <a:r>
              <a:rPr lang="zh-CN" altLang="en-US" sz="36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防尘胶、逃气孔视觉检测方案</a:t>
            </a:r>
            <a:endParaRPr lang="zh-CN" altLang="en-US" sz="3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6492" y="3857013"/>
            <a:ext cx="24053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邮箱：</a:t>
            </a:r>
            <a:r>
              <a:rPr lang="en-US" altLang="zh-CN" sz="1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15979066037@163.com</a:t>
            </a:r>
          </a:p>
        </p:txBody>
      </p:sp>
      <p:sp>
        <p:nvSpPr>
          <p:cNvPr id="33" name="矩形 32"/>
          <p:cNvSpPr/>
          <p:nvPr/>
        </p:nvSpPr>
        <p:spPr>
          <a:xfrm>
            <a:off x="9681026" y="6197598"/>
            <a:ext cx="2409373" cy="551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日期：</a:t>
            </a:r>
            <a:r>
              <a:rPr lang="en-US" altLang="zh-CN" dirty="0" smtClean="0">
                <a:solidFill>
                  <a:schemeClr val="tx1"/>
                </a:solidFill>
              </a:rPr>
              <a:t>2020</a:t>
            </a:r>
            <a:r>
              <a:rPr lang="zh-CN" altLang="en-US" dirty="0" smtClean="0">
                <a:solidFill>
                  <a:schemeClr val="tx1"/>
                </a:solidFill>
              </a:rPr>
              <a:t>年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月</a:t>
            </a:r>
            <a:r>
              <a:rPr lang="en-US" altLang="zh-CN" dirty="0" smtClean="0">
                <a:solidFill>
                  <a:schemeClr val="tx1"/>
                </a:solidFill>
              </a:rPr>
              <a:t>10</a:t>
            </a:r>
            <a:r>
              <a:rPr lang="zh-CN" altLang="en-US" dirty="0" smtClean="0">
                <a:solidFill>
                  <a:schemeClr val="tx1"/>
                </a:solidFill>
              </a:rPr>
              <a:t>日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0505" y="1271270"/>
            <a:ext cx="4590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第一类：逃气孔外溢胶和逃气孔边缘溢胶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6535" y="2977515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第二类：无胶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4150" y="5063490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第三类：胶量不足</a:t>
            </a:r>
          </a:p>
        </p:txBody>
      </p:sp>
      <p:sp>
        <p:nvSpPr>
          <p:cNvPr id="26" name="右箭头 25"/>
          <p:cNvSpPr/>
          <p:nvPr/>
        </p:nvSpPr>
        <p:spPr>
          <a:xfrm>
            <a:off x="4228465" y="1924050"/>
            <a:ext cx="592455" cy="203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4228465" y="3860800"/>
            <a:ext cx="592455" cy="203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4172585" y="5909945"/>
            <a:ext cx="592455" cy="203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354320" y="1724660"/>
            <a:ext cx="6011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定位逃气孔后，检测逃气孔外部黑色部分的面积及边缘一圈白色部分的面积，判断是否</a:t>
            </a:r>
            <a:r>
              <a:rPr lang="en-US" altLang="zh-CN"/>
              <a:t>OK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384165" y="3519805"/>
            <a:ext cx="3950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通过模板匹配的算法，检测逃气孔内部，是否存在白色双圆环，判断是否</a:t>
            </a:r>
            <a:r>
              <a:rPr lang="en-US" altLang="zh-CN"/>
              <a:t>OK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410200" y="5508625"/>
            <a:ext cx="51504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胶量不足的产品，可以透过胶看到逃气孔底部的金属，打光后呈现小面积的白色，且灰度值较高。通过卡灰度值阈值，计算白色面积，判断是否胶量不足。</a:t>
            </a: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240665" y="2717165"/>
            <a:ext cx="11437620" cy="45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216535" y="4755515"/>
            <a:ext cx="11437620" cy="45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245" y="561975"/>
            <a:ext cx="747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B0F0"/>
                </a:solidFill>
              </a:rPr>
              <a:t>检测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项</a:t>
            </a:r>
            <a:r>
              <a:rPr lang="en-US" altLang="zh-CN" sz="2800" b="1" dirty="0" smtClean="0">
                <a:solidFill>
                  <a:srgbClr val="00B0F0"/>
                </a:solidFill>
              </a:rPr>
              <a:t>3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、逃</a:t>
            </a:r>
            <a:r>
              <a:rPr lang="zh-CN" altLang="en-US" sz="2800" b="1" dirty="0">
                <a:solidFill>
                  <a:srgbClr val="00B0F0"/>
                </a:solidFill>
              </a:rPr>
              <a:t>气孔点胶合格检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测</a:t>
            </a:r>
            <a:r>
              <a:rPr lang="en-US" altLang="zh-CN" sz="2800" b="1" dirty="0" smtClean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en-US" altLang="zh-CN" sz="2800" b="1" dirty="0" smtClean="0">
                <a:solidFill>
                  <a:srgbClr val="00B0F0"/>
                </a:solidFill>
              </a:rPr>
              <a:t> NG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产品说明</a:t>
            </a:r>
            <a:endParaRPr lang="zh-CN" altLang="en-US" sz="2800" b="1" dirty="0"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 descr="原图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850" y="1639570"/>
            <a:ext cx="1051560" cy="928370"/>
          </a:xfrm>
          <a:prstGeom prst="rect">
            <a:avLst/>
          </a:prstGeom>
        </p:spPr>
      </p:pic>
      <p:pic>
        <p:nvPicPr>
          <p:cNvPr id="7" name="图片 6" descr="原图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2570" y="1619885"/>
            <a:ext cx="1042670" cy="9480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1290" y="1619885"/>
            <a:ext cx="1035685" cy="948055"/>
          </a:xfrm>
          <a:prstGeom prst="rect">
            <a:avLst/>
          </a:prstGeom>
        </p:spPr>
      </p:pic>
      <p:pic>
        <p:nvPicPr>
          <p:cNvPr id="14" name="图片 13" descr="原图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355" y="3481705"/>
            <a:ext cx="1100455" cy="962660"/>
          </a:xfrm>
          <a:prstGeom prst="rect">
            <a:avLst/>
          </a:prstGeom>
        </p:spPr>
      </p:pic>
      <p:pic>
        <p:nvPicPr>
          <p:cNvPr id="16" name="图片 15" descr="原图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5745" y="3481705"/>
            <a:ext cx="1109980" cy="9620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210" y="5596890"/>
            <a:ext cx="1000760" cy="9785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5745" y="5596890"/>
            <a:ext cx="1039495" cy="1001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35685" y="1265555"/>
            <a:ext cx="2827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OK/NG</a:t>
            </a:r>
            <a:r>
              <a:rPr lang="zh-CN" altLang="en-US" sz="2000" b="1"/>
              <a:t>产品检测流程图：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70585" y="561975"/>
            <a:ext cx="531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检测</a:t>
            </a:r>
            <a:r>
              <a:rPr lang="zh-CN" altLang="en-US" sz="2800" b="1" dirty="0" smtClean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</a:t>
            </a:r>
            <a:r>
              <a:rPr lang="en-US" altLang="zh-CN" sz="2800" b="1" dirty="0" smtClean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zh-CN" altLang="en-US" sz="2800" b="1" dirty="0" smtClean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、逃</a:t>
            </a:r>
            <a:r>
              <a:rPr lang="zh-CN" altLang="en-US" sz="28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气孔点胶合格检测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9615" y="2108200"/>
            <a:ext cx="404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逃气孔外部是否溢胶</a:t>
            </a:r>
            <a:r>
              <a:rPr lang="en-US" altLang="zh-CN"/>
              <a:t>——&gt;</a:t>
            </a:r>
            <a:r>
              <a:rPr lang="zh-CN" altLang="en-US"/>
              <a:t>面积计算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9615" y="2929255"/>
            <a:ext cx="404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是否无胶</a:t>
            </a:r>
            <a:r>
              <a:rPr lang="en-US" altLang="zh-CN"/>
              <a:t>——&gt;</a:t>
            </a:r>
            <a:r>
              <a:rPr lang="zh-CN" altLang="en-US"/>
              <a:t>模板匹配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48665" y="4360545"/>
            <a:ext cx="404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逃气孔边缘是否溢胶</a:t>
            </a:r>
            <a:r>
              <a:rPr lang="en-US" altLang="zh-CN"/>
              <a:t>——&gt;</a:t>
            </a:r>
            <a:r>
              <a:rPr lang="zh-CN" altLang="en-US"/>
              <a:t>面积计算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48665" y="5035550"/>
            <a:ext cx="404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胶量是否足够</a:t>
            </a:r>
            <a:r>
              <a:rPr lang="en-US" altLang="zh-CN"/>
              <a:t>——&gt;</a:t>
            </a:r>
            <a:r>
              <a:rPr lang="zh-CN" altLang="en-US"/>
              <a:t>面积计算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8665" y="3624580"/>
            <a:ext cx="404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是否属于特殊</a:t>
            </a:r>
            <a:r>
              <a:rPr lang="en-US" altLang="zh-CN"/>
              <a:t>OK</a:t>
            </a:r>
            <a:r>
              <a:rPr lang="zh-CN" altLang="en-US"/>
              <a:t>产品</a:t>
            </a:r>
            <a:r>
              <a:rPr lang="en-US" altLang="zh-CN"/>
              <a:t>——&gt;</a:t>
            </a:r>
            <a:r>
              <a:rPr lang="zh-CN" altLang="en-US"/>
              <a:t>模板匹配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2845" y="1417955"/>
            <a:ext cx="6334125" cy="4608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05577" y="340995"/>
            <a:ext cx="522732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四、机器视觉影像</a:t>
            </a:r>
            <a:r>
              <a:rPr lang="en-US" altLang="zh-CN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-</a:t>
            </a:r>
            <a:r>
              <a:rPr lang="zh-CN" altLang="en-US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检测项</a:t>
            </a:r>
            <a:r>
              <a:rPr lang="en-US" altLang="zh-CN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1</a:t>
            </a:r>
            <a:r>
              <a:rPr lang="zh-CN" altLang="en-US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、</a:t>
            </a:r>
            <a:r>
              <a:rPr lang="en-US" altLang="zh-CN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2</a:t>
            </a:r>
            <a:endParaRPr lang="zh-CN" altLang="en-US" sz="2800" b="1" dirty="0" smtClean="0">
              <a:solidFill>
                <a:srgbClr val="00B0F0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168" y="1207927"/>
            <a:ext cx="2810671" cy="24319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4634" y="1212590"/>
            <a:ext cx="2885257" cy="242931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9662" y="3616164"/>
            <a:ext cx="2830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防尘胶</a:t>
            </a:r>
            <a:r>
              <a:rPr lang="en-US" altLang="zh-CN" sz="1400" dirty="0">
                <a:latin typeface="+mn-ea"/>
              </a:rPr>
              <a:t>NG</a:t>
            </a:r>
            <a:r>
              <a:rPr lang="zh-CN" altLang="en-US" sz="1400" dirty="0">
                <a:latin typeface="+mn-ea"/>
              </a:rPr>
              <a:t>，逃气孔</a:t>
            </a:r>
            <a:r>
              <a:rPr lang="en-US" altLang="zh-CN" sz="1400" dirty="0">
                <a:latin typeface="+mn-ea"/>
              </a:rPr>
              <a:t>NG</a:t>
            </a:r>
            <a:r>
              <a:rPr lang="zh-CN" altLang="en-US" sz="1400" dirty="0">
                <a:latin typeface="+mn-ea"/>
              </a:rPr>
              <a:t>（未点胶）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253672" y="3645193"/>
            <a:ext cx="2680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防尘胶</a:t>
            </a:r>
            <a:r>
              <a:rPr lang="en-US" altLang="zh-CN" sz="1400" dirty="0">
                <a:latin typeface="+mn-ea"/>
              </a:rPr>
              <a:t>OK</a:t>
            </a:r>
            <a:r>
              <a:rPr lang="zh-CN" altLang="en-US" sz="1400" dirty="0">
                <a:latin typeface="+mn-ea"/>
              </a:rPr>
              <a:t>，逃气孔</a:t>
            </a:r>
            <a:r>
              <a:rPr lang="en-US" altLang="zh-CN" sz="1400" dirty="0">
                <a:latin typeface="+mn-ea"/>
              </a:rPr>
              <a:t>OK</a:t>
            </a:r>
          </a:p>
        </p:txBody>
      </p:sp>
      <p:sp>
        <p:nvSpPr>
          <p:cNvPr id="17" name="矩形 16"/>
          <p:cNvSpPr/>
          <p:nvPr/>
        </p:nvSpPr>
        <p:spPr>
          <a:xfrm>
            <a:off x="3028653" y="4937596"/>
            <a:ext cx="119083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</a:rPr>
              <a:t>注意：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238354" y="4770138"/>
            <a:ext cx="484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没有标记的图片，表示该项检测流程没执行，因此只需看有标记的图，及对应的表格项。</a:t>
            </a:r>
          </a:p>
          <a:p>
            <a:r>
              <a:rPr lang="zh-CN" altLang="en-US" dirty="0"/>
              <a:t>没有标记的图对应的表格项，其</a:t>
            </a:r>
            <a:r>
              <a:rPr lang="en-US" altLang="zh-CN" dirty="0"/>
              <a:t>OK/NG</a:t>
            </a:r>
            <a:r>
              <a:rPr lang="zh-CN" altLang="en-US" dirty="0"/>
              <a:t>，没有意义。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9577403" y="4775200"/>
          <a:ext cx="2208197" cy="1654629"/>
        </p:xfrm>
        <a:graphic>
          <a:graphicData uri="http://schemas.openxmlformats.org/presentationml/2006/ole">
            <p:oleObj spid="_x0000_s6145" name="包装程序外壳对象" showAsIcon="1" r:id="rId5" imgW="1802520" imgH="711360" progId="Package">
              <p:embed/>
            </p:oleObj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9678" y="1185728"/>
            <a:ext cx="2875642" cy="2440283"/>
          </a:xfrm>
          <a:prstGeom prst="rect">
            <a:avLst/>
          </a:prstGeom>
        </p:spPr>
      </p:pic>
      <p:sp>
        <p:nvSpPr>
          <p:cNvPr id="21" name="文本框 14"/>
          <p:cNvSpPr txBox="1"/>
          <p:nvPr/>
        </p:nvSpPr>
        <p:spPr>
          <a:xfrm>
            <a:off x="6203776" y="3643107"/>
            <a:ext cx="273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防尘胶</a:t>
            </a:r>
            <a:r>
              <a:rPr lang="en-US" altLang="zh-CN" sz="1400" dirty="0">
                <a:latin typeface="+mn-ea"/>
              </a:rPr>
              <a:t>NG</a:t>
            </a:r>
            <a:r>
              <a:rPr lang="zh-CN" altLang="en-US" sz="1400" dirty="0">
                <a:latin typeface="+mn-ea"/>
              </a:rPr>
              <a:t>，逃气孔</a:t>
            </a:r>
            <a:r>
              <a:rPr lang="en-US" altLang="zh-CN" sz="1400" dirty="0">
                <a:latin typeface="+mn-ea"/>
              </a:rPr>
              <a:t>NG</a:t>
            </a:r>
            <a:r>
              <a:rPr lang="zh-CN" altLang="en-US" sz="1400" dirty="0">
                <a:latin typeface="+mn-ea"/>
              </a:rPr>
              <a:t>（大量溢胶）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59246" y="1194087"/>
            <a:ext cx="2842474" cy="2419969"/>
          </a:xfrm>
          <a:prstGeom prst="rect">
            <a:avLst/>
          </a:prstGeom>
        </p:spPr>
      </p:pic>
      <p:sp>
        <p:nvSpPr>
          <p:cNvPr id="23" name="文本框 15"/>
          <p:cNvSpPr txBox="1"/>
          <p:nvPr/>
        </p:nvSpPr>
        <p:spPr>
          <a:xfrm>
            <a:off x="9297012" y="3663893"/>
            <a:ext cx="2691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防尘胶</a:t>
            </a:r>
            <a:r>
              <a:rPr lang="en-US" altLang="zh-CN" sz="1400" dirty="0">
                <a:latin typeface="+mn-ea"/>
              </a:rPr>
              <a:t>NG</a:t>
            </a:r>
            <a:r>
              <a:rPr lang="zh-CN" altLang="en-US" sz="1400" dirty="0">
                <a:latin typeface="+mn-ea"/>
              </a:rPr>
              <a:t>，逃气孔</a:t>
            </a:r>
            <a:r>
              <a:rPr lang="en-US" altLang="zh-CN" sz="1400" dirty="0">
                <a:latin typeface="+mn-ea"/>
              </a:rPr>
              <a:t>NG</a:t>
            </a:r>
            <a:r>
              <a:rPr lang="zh-CN" altLang="en-US" sz="1400" dirty="0">
                <a:latin typeface="+mn-ea"/>
              </a:rPr>
              <a:t>（少量溢胶）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658" y="3943073"/>
            <a:ext cx="2612573" cy="2457723"/>
          </a:xfrm>
          <a:prstGeom prst="rect">
            <a:avLst/>
          </a:prstGeom>
        </p:spPr>
      </p:pic>
      <p:sp>
        <p:nvSpPr>
          <p:cNvPr id="25" name="文本框 4"/>
          <p:cNvSpPr txBox="1"/>
          <p:nvPr/>
        </p:nvSpPr>
        <p:spPr>
          <a:xfrm>
            <a:off x="116116" y="6418723"/>
            <a:ext cx="2772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防尘胶</a:t>
            </a:r>
            <a:r>
              <a:rPr lang="en-US" altLang="zh-CN" sz="1400" dirty="0">
                <a:latin typeface="+mn-ea"/>
              </a:rPr>
              <a:t>NG</a:t>
            </a:r>
            <a:r>
              <a:rPr lang="zh-CN" altLang="en-US" sz="1400" dirty="0">
                <a:latin typeface="+mn-ea"/>
              </a:rPr>
              <a:t>，逃气孔</a:t>
            </a:r>
            <a:r>
              <a:rPr lang="en-US" altLang="zh-CN" sz="1400" dirty="0">
                <a:latin typeface="+mn-ea"/>
              </a:rPr>
              <a:t>NG</a:t>
            </a:r>
            <a:r>
              <a:rPr lang="zh-CN" altLang="en-US" sz="1400" dirty="0">
                <a:latin typeface="+mn-ea"/>
              </a:rPr>
              <a:t>（胶量不足）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110009" y="4095784"/>
            <a:ext cx="5081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没有标记的图片，表示该项检测流程没执行，因此只需看有标记的图，及对应的表格项。</a:t>
            </a:r>
          </a:p>
          <a:p>
            <a:r>
              <a:rPr lang="zh-CN" altLang="en-US" dirty="0"/>
              <a:t>没有标记的图对应的表格项，其</a:t>
            </a:r>
            <a:r>
              <a:rPr lang="en-US" altLang="zh-CN" dirty="0"/>
              <a:t>OK/NG</a:t>
            </a:r>
            <a:r>
              <a:rPr lang="zh-CN" altLang="en-US" dirty="0"/>
              <a:t>，没有意义。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448" y="1528462"/>
            <a:ext cx="2860220" cy="19647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2535" y="1528461"/>
            <a:ext cx="2867058" cy="19727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081669" y="4124632"/>
            <a:ext cx="13466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注意：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4992" y="1512677"/>
            <a:ext cx="2908298" cy="19852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6193" y="1512677"/>
            <a:ext cx="2871794" cy="198528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139" y="4081696"/>
            <a:ext cx="2844803" cy="198564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10500" y="4096210"/>
            <a:ext cx="2855222" cy="198528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62862" y="3512461"/>
            <a:ext cx="2293256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孔内外无胶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29434" y="3519718"/>
            <a:ext cx="2293256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孔内有胶、孔外无胶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28234" y="3483434"/>
            <a:ext cx="2293256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孔内无胶、孔外有胶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94748" y="6096003"/>
            <a:ext cx="2293256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孔内有胶、有针孔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3320" y="6059717"/>
            <a:ext cx="2293256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孔内有胶、胶量不足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38349" y="3519721"/>
            <a:ext cx="2293256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孔内有胶、孔外溢胶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7752443" y="5263470"/>
          <a:ext cx="2044700" cy="1396380"/>
        </p:xfrm>
        <a:graphic>
          <a:graphicData uri="http://schemas.openxmlformats.org/presentationml/2006/ole">
            <p:oleObj spid="_x0000_s28677" name="包装程序外壳对象" r:id="rId9" imgW="1040760" imgH="711360" progId="Package">
              <p:embed/>
            </p:oleObj>
          </a:graphicData>
        </a:graphic>
      </p:graphicFrame>
      <p:sp>
        <p:nvSpPr>
          <p:cNvPr id="32" name="文本框 11"/>
          <p:cNvSpPr txBox="1"/>
          <p:nvPr/>
        </p:nvSpPr>
        <p:spPr>
          <a:xfrm>
            <a:off x="1105577" y="340995"/>
            <a:ext cx="522732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四、机器视觉影像</a:t>
            </a:r>
            <a:r>
              <a:rPr lang="en-US" altLang="zh-CN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-</a:t>
            </a:r>
            <a:r>
              <a:rPr lang="zh-CN" altLang="en-US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检测项</a:t>
            </a:r>
            <a:r>
              <a:rPr lang="en-US" altLang="zh-CN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3</a:t>
            </a:r>
            <a:endParaRPr lang="zh-CN" altLang="en-US" sz="2800" b="1" dirty="0" smtClean="0">
              <a:solidFill>
                <a:srgbClr val="00B0F0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12882" y="340995"/>
            <a:ext cx="5974715" cy="551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五、检测数据及软件优势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946704" y="1971675"/>
          <a:ext cx="6063706" cy="1823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077"/>
                <a:gridCol w="4194629"/>
              </a:tblGrid>
              <a:tr h="4667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latin typeface="+mn-ea"/>
                          <a:ea typeface="+mn-ea"/>
                          <a:sym typeface="+mn-ea"/>
                        </a:rPr>
                        <a:t>总检测个数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+mn-ea"/>
                          <a:ea typeface="+mn-ea"/>
                          <a:sym typeface="+mn-ea"/>
                        </a:rPr>
                        <a:t>120</a:t>
                      </a:r>
                      <a:r>
                        <a:rPr lang="zh-CN" altLang="en-US" sz="1600">
                          <a:latin typeface="+mn-ea"/>
                          <a:ea typeface="+mn-ea"/>
                          <a:sym typeface="+mn-ea"/>
                        </a:rPr>
                        <a:t>个，其中</a:t>
                      </a:r>
                      <a:r>
                        <a:rPr lang="en-US" altLang="zh-CN" sz="1600">
                          <a:latin typeface="+mn-ea"/>
                          <a:ea typeface="+mn-ea"/>
                          <a:sym typeface="+mn-ea"/>
                        </a:rPr>
                        <a:t>OK</a:t>
                      </a:r>
                      <a:r>
                        <a:rPr lang="zh-CN" altLang="en-US" sz="1600">
                          <a:latin typeface="+mn-ea"/>
                          <a:ea typeface="+mn-ea"/>
                          <a:sym typeface="+mn-ea"/>
                        </a:rPr>
                        <a:t>产品数</a:t>
                      </a:r>
                      <a:r>
                        <a:rPr lang="en-US" altLang="zh-CN" sz="1600">
                          <a:latin typeface="+mn-ea"/>
                          <a:ea typeface="+mn-ea"/>
                          <a:sym typeface="+mn-ea"/>
                        </a:rPr>
                        <a:t>18</a:t>
                      </a:r>
                      <a:r>
                        <a:rPr lang="zh-CN" altLang="en-US" sz="1600">
                          <a:latin typeface="+mn-ea"/>
                          <a:ea typeface="+mn-ea"/>
                          <a:sym typeface="+mn-ea"/>
                        </a:rPr>
                        <a:t>个，</a:t>
                      </a:r>
                      <a:r>
                        <a:rPr lang="en-US" altLang="zh-CN" sz="1600">
                          <a:latin typeface="+mn-ea"/>
                          <a:ea typeface="+mn-ea"/>
                          <a:sym typeface="+mn-ea"/>
                        </a:rPr>
                        <a:t>NG</a:t>
                      </a:r>
                      <a:r>
                        <a:rPr lang="zh-CN" altLang="en-US" sz="1600">
                          <a:latin typeface="+mn-ea"/>
                          <a:ea typeface="+mn-ea"/>
                          <a:sym typeface="+mn-ea"/>
                        </a:rPr>
                        <a:t>产品数</a:t>
                      </a:r>
                      <a:r>
                        <a:rPr lang="en-US" altLang="zh-CN" sz="1600">
                          <a:latin typeface="+mn-ea"/>
                          <a:ea typeface="+mn-ea"/>
                          <a:sym typeface="+mn-ea"/>
                        </a:rPr>
                        <a:t>102</a:t>
                      </a:r>
                      <a:r>
                        <a:rPr lang="zh-CN" altLang="en-US" sz="1600">
                          <a:latin typeface="+mn-ea"/>
                          <a:ea typeface="+mn-ea"/>
                          <a:sym typeface="+mn-ea"/>
                        </a:rPr>
                        <a:t>个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</a:tr>
              <a:tr h="452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latin typeface="+mn-ea"/>
                          <a:ea typeface="+mn-ea"/>
                          <a:sym typeface="+mn-ea"/>
                        </a:rPr>
                        <a:t>实际检出</a:t>
                      </a:r>
                      <a:r>
                        <a:rPr lang="en-US" altLang="zh-CN" sz="1600" dirty="0">
                          <a:latin typeface="+mn-ea"/>
                          <a:ea typeface="+mn-ea"/>
                          <a:sym typeface="+mn-ea"/>
                        </a:rPr>
                        <a:t>OK</a:t>
                      </a:r>
                      <a:r>
                        <a:rPr lang="zh-CN" altLang="en-US" sz="1600" dirty="0">
                          <a:latin typeface="+mn-ea"/>
                          <a:ea typeface="+mn-ea"/>
                          <a:sym typeface="+mn-ea"/>
                        </a:rPr>
                        <a:t>产品数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 dirty="0">
                          <a:latin typeface="+mn-ea"/>
                          <a:ea typeface="+mn-ea"/>
                          <a:sym typeface="+mn-ea"/>
                        </a:rPr>
                        <a:t>18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  <a:sym typeface="+mn-ea"/>
                        </a:rPr>
                        <a:t>个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</a:tr>
              <a:tr h="452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+mn-ea"/>
                          <a:ea typeface="+mn-ea"/>
                          <a:sym typeface="+mn-ea"/>
                        </a:rPr>
                        <a:t>实际检出</a:t>
                      </a:r>
                      <a:r>
                        <a:rPr lang="en-US" altLang="zh-CN" sz="1600">
                          <a:latin typeface="+mn-ea"/>
                          <a:ea typeface="+mn-ea"/>
                          <a:sym typeface="+mn-ea"/>
                        </a:rPr>
                        <a:t>NG</a:t>
                      </a:r>
                      <a:r>
                        <a:rPr lang="zh-CN" altLang="en-US" sz="1600">
                          <a:latin typeface="+mn-ea"/>
                          <a:ea typeface="+mn-ea"/>
                          <a:sym typeface="+mn-ea"/>
                        </a:rPr>
                        <a:t>产品数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 dirty="0">
                          <a:latin typeface="+mn-ea"/>
                          <a:ea typeface="+mn-ea"/>
                          <a:sym typeface="+mn-ea"/>
                        </a:rPr>
                        <a:t>102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  <a:sym typeface="+mn-ea"/>
                        </a:rPr>
                        <a:t>个            检出率：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  <a:sym typeface="+mn-ea"/>
                        </a:rPr>
                        <a:t>100%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</a:tr>
              <a:tr h="452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误检率</a:t>
                      </a:r>
                      <a:endParaRPr lang="zh-CN" altLang="en-US"/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sym typeface="+mn-ea"/>
                        </a:rPr>
                        <a:t>0%</a:t>
                      </a:r>
                      <a:endParaRPr lang="zh-CN" altLang="en-US" dirty="0"/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11284" y="1445895"/>
            <a:ext cx="200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检测准确度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31662" y="4410075"/>
            <a:ext cx="200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检测速度</a:t>
            </a: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4604232" y="4947285"/>
          <a:ext cx="6165306" cy="90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854"/>
                <a:gridCol w="4078452"/>
              </a:tblGrid>
              <a:tr h="4514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单个产品测量时间</a:t>
                      </a:r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sym typeface="+mn-ea"/>
                        </a:rPr>
                        <a:t>120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sym typeface="+mn-ea"/>
                        </a:rPr>
                        <a:t>毫秒以内</a:t>
                      </a:r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</a:tr>
              <a:tr h="452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每小时检测个数</a:t>
                      </a:r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smtClean="0"/>
                        <a:t>30000</a:t>
                      </a:r>
                      <a:r>
                        <a:rPr lang="zh-CN" altLang="en-US" dirty="0" smtClean="0"/>
                        <a:t>个</a:t>
                      </a:r>
                      <a:r>
                        <a:rPr lang="zh-CN" altLang="en-US" dirty="0"/>
                        <a:t>（</a:t>
                      </a:r>
                      <a:r>
                        <a:rPr lang="zh-CN" altLang="en-US" dirty="0" smtClean="0"/>
                        <a:t>以</a:t>
                      </a:r>
                      <a:r>
                        <a:rPr lang="en-US" altLang="zh-CN" dirty="0" smtClean="0"/>
                        <a:t>120ms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个计算）</a:t>
                      </a:r>
                    </a:p>
                  </a:txBody>
                  <a:tcPr>
                    <a:solidFill>
                      <a:srgbClr val="0070C0">
                        <a:alpha val="78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059545" y="4934863"/>
            <a:ext cx="310605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注：此检测速度为本视觉检测速度，不含上下料时间。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1844" y="1212215"/>
            <a:ext cx="200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软件优势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40180" y="1831975"/>
            <a:ext cx="91052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）包含近千个自主研发的图像处理算子，满足定位、测量、识别、检测等需求。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）图形化的交互界面，直观易懂，拖拽式操作能迅速搭建视觉方案。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）自定义运行界面，用户可以根据需求，自己设计界面，添加背景图像或公司</a:t>
            </a:r>
            <a:r>
              <a:rPr lang="en-US" altLang="zh-CN" dirty="0"/>
              <a:t>logo</a:t>
            </a:r>
          </a:p>
          <a:p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）兼容</a:t>
            </a:r>
            <a:r>
              <a:rPr lang="en-US" altLang="zh-CN" dirty="0" err="1">
                <a:sym typeface="+mn-ea"/>
              </a:rPr>
              <a:t>GigE</a:t>
            </a:r>
            <a:r>
              <a:rPr lang="en-US" altLang="zh-CN" dirty="0">
                <a:sym typeface="+mn-ea"/>
              </a:rPr>
              <a:t> Vision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USB3 Vision</a:t>
            </a:r>
            <a:r>
              <a:rPr lang="zh-CN" altLang="en-US" dirty="0">
                <a:sym typeface="+mn-ea"/>
              </a:rPr>
              <a:t>协议标准，可以接入多种品牌的相机。</a:t>
            </a:r>
          </a:p>
          <a:p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）价格优势，我们的软件价格是国外软件价格的一半。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01913" y="3778250"/>
            <a:ext cx="200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软件不足之处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1435735" y="4398010"/>
            <a:ext cx="9105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）对于某些特定的应用，我们软件积累不够，在算法优化、操作复杂度上较国外软件略有不足。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794134" y="2919766"/>
            <a:ext cx="937101" cy="5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2017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31365" y="621665"/>
            <a:ext cx="7385985" cy="3049270"/>
            <a:chOff x="0" y="696"/>
            <a:chExt cx="10919" cy="4802"/>
          </a:xfrm>
        </p:grpSpPr>
        <p:sp>
          <p:nvSpPr>
            <p:cNvPr id="10" name="文本框 9"/>
            <p:cNvSpPr txBox="1"/>
            <p:nvPr/>
          </p:nvSpPr>
          <p:spPr>
            <a:xfrm>
              <a:off x="0" y="4541"/>
              <a:ext cx="1476" cy="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2014</a:t>
              </a:r>
              <a:endParaRPr lang="zh-CN" alt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79" y="696"/>
              <a:ext cx="1004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4800" b="1" dirty="0" smtClean="0">
                <a:solidFill>
                  <a:srgbClr val="3B3838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8825" y="2099310"/>
            <a:ext cx="530542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/>
              <a:t>         </a:t>
            </a:r>
            <a:r>
              <a:rPr lang="zh-CN" altLang="en-US" dirty="0">
                <a:sym typeface="+mn-ea"/>
              </a:rPr>
              <a:t>江西星拓自动化设备有限公司</a:t>
            </a:r>
            <a:r>
              <a:rPr lang="zh-CN" altLang="en-US" dirty="0"/>
              <a:t>，立足智能制造，致力于工业自动化控制系统整体解决方案！从</a:t>
            </a:r>
            <a:r>
              <a:rPr lang="zh-CN" altLang="en-US" dirty="0" smtClean="0"/>
              <a:t>201</a:t>
            </a:r>
            <a:r>
              <a:rPr lang="en-US" altLang="zh-CN" dirty="0" smtClean="0"/>
              <a:t>7</a:t>
            </a:r>
            <a:r>
              <a:rPr lang="zh-CN" altLang="en-US" dirty="0" smtClean="0"/>
              <a:t>年</a:t>
            </a:r>
            <a:r>
              <a:rPr lang="zh-CN" altLang="en-US" dirty="0"/>
              <a:t>开始专注于机器视觉行业，特别在消费电子／工业电子／家电行业／包装行业等自动化生产线方面已形成一系列具有自主品牌&amp;自主知识产权的标准智能装备，为客户提供全方位、多品种、令人满意的整线自动化方案设计和自动化工程服务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1847850"/>
            <a:ext cx="4151630" cy="39033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30730" y="621665"/>
            <a:ext cx="8426450" cy="97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4800" b="1" dirty="0" smtClean="0">
                <a:solidFill>
                  <a:srgbClr val="3B3838"/>
                </a:solidFill>
                <a:latin typeface="Agency FB" panose="020B0503020202020204" pitchFamily="34" charset="0"/>
              </a:rPr>
              <a:t>江西星拓自动化设备有限公司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rot="16200000">
            <a:off x="10742475" y="541800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878955" y="1089660"/>
            <a:ext cx="3223260" cy="3764915"/>
            <a:chOff x="5411" y="1831"/>
            <a:chExt cx="5076" cy="5929"/>
          </a:xfrm>
        </p:grpSpPr>
        <p:sp>
          <p:nvSpPr>
            <p:cNvPr id="18" name="文本框 17"/>
            <p:cNvSpPr txBox="1"/>
            <p:nvPr/>
          </p:nvSpPr>
          <p:spPr>
            <a:xfrm>
              <a:off x="5411" y="1831"/>
              <a:ext cx="660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400" b="1" dirty="0" smtClean="0">
                  <a:latin typeface="Agency FB" panose="020B0503020202020204" pitchFamily="34" charset="0"/>
                </a:rPr>
                <a:t>1</a:t>
              </a:r>
              <a:endParaRPr lang="zh-CN" altLang="en-US" sz="4400" b="1" dirty="0">
                <a:latin typeface="Agency FB" panose="020B0503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981" y="2230"/>
              <a:ext cx="2920" cy="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dirty="0" smtClean="0">
                  <a:latin typeface="Agency FB" panose="020B0503020202020204" pitchFamily="34" charset="0"/>
                </a:rPr>
                <a:t>客户需求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957" y="3799"/>
              <a:ext cx="353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Agency FB" panose="020B0503020202020204" pitchFamily="34" charset="0"/>
                  <a:sym typeface="+mn-ea"/>
                </a:rPr>
                <a:t>安装说明与配置</a:t>
              </a:r>
              <a:endParaRPr lang="zh-CN" altLang="en-US" dirty="0" smtClean="0">
                <a:latin typeface="Agency FB" panose="020B0503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03" y="5302"/>
              <a:ext cx="2920" cy="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dirty="0" smtClean="0">
                  <a:latin typeface="Agency FB" panose="020B0503020202020204" pitchFamily="34" charset="0"/>
                </a:rPr>
                <a:t>视觉检测思路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981" y="6782"/>
              <a:ext cx="2920" cy="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dirty="0" smtClean="0">
                  <a:latin typeface="Agency FB" panose="020B0503020202020204" pitchFamily="34" charset="0"/>
                </a:rPr>
                <a:t>机器视觉影像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411" y="3378"/>
              <a:ext cx="660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400" b="1" dirty="0" smtClean="0">
                  <a:latin typeface="Agency FB" panose="020B0503020202020204" pitchFamily="34" charset="0"/>
                </a:rPr>
                <a:t>2</a:t>
              </a:r>
              <a:endParaRPr lang="zh-CN" altLang="en-US" sz="4400" b="1" dirty="0">
                <a:latin typeface="Agency FB" panose="020B0503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11" y="4925"/>
              <a:ext cx="660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400" b="1" dirty="0">
                  <a:latin typeface="Agency FB" panose="020B0503020202020204" pitchFamily="34" charset="0"/>
                </a:rPr>
                <a:t>3</a:t>
              </a:r>
              <a:endParaRPr lang="zh-CN" altLang="en-US" sz="4400" b="1" dirty="0">
                <a:latin typeface="Agency FB" panose="020B0503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411" y="6472"/>
              <a:ext cx="660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400" b="1" dirty="0" smtClean="0">
                  <a:latin typeface="Agency FB" panose="020B0503020202020204" pitchFamily="34" charset="0"/>
                </a:rPr>
                <a:t>4</a:t>
              </a:r>
              <a:endParaRPr lang="zh-CN" altLang="en-US" sz="44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058035" y="1287780"/>
            <a:ext cx="23406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/>
              <a:t>目录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878955" y="5095240"/>
            <a:ext cx="419100" cy="81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dirty="0">
                <a:latin typeface="Agency FB" panose="020B0503020202020204" pitchFamily="34" charset="0"/>
              </a:rPr>
              <a:t>5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89874" y="5335270"/>
            <a:ext cx="299584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Agency FB" panose="020B0503020202020204" pitchFamily="34" charset="0"/>
              </a:rPr>
              <a:t>检测数据及软件优势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10828" y="506730"/>
            <a:ext cx="4457700" cy="55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一、客户需求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54977" y="2316295"/>
            <a:ext cx="41306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检测项目</a:t>
            </a:r>
            <a:r>
              <a:rPr lang="zh-CN" altLang="en-US" dirty="0"/>
              <a:t>：</a:t>
            </a:r>
          </a:p>
          <a:p>
            <a:endParaRPr lang="zh-CN" altLang="en-US" dirty="0"/>
          </a:p>
          <a:p>
            <a:r>
              <a:rPr lang="zh-CN" altLang="en-US" dirty="0"/>
              <a:t>检测项</a:t>
            </a:r>
            <a:r>
              <a:rPr lang="en-US" altLang="zh-CN" dirty="0"/>
              <a:t>1</a:t>
            </a:r>
            <a:r>
              <a:rPr lang="zh-CN" altLang="en-US" dirty="0"/>
              <a:t>：防尘胶检测</a:t>
            </a:r>
          </a:p>
          <a:p>
            <a:endParaRPr lang="zh-CN" altLang="en-US" dirty="0"/>
          </a:p>
          <a:p>
            <a:r>
              <a:rPr lang="zh-CN" altLang="en-US" dirty="0"/>
              <a:t>检测项</a:t>
            </a:r>
            <a:r>
              <a:rPr lang="en-US" altLang="zh-CN" dirty="0"/>
              <a:t>2</a:t>
            </a:r>
            <a:r>
              <a:rPr lang="zh-CN" altLang="en-US" dirty="0"/>
              <a:t>：逃气孔检</a:t>
            </a:r>
            <a:r>
              <a:rPr lang="zh-CN" altLang="en-US" dirty="0" smtClean="0"/>
              <a:t>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检测项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：逃气孔点胶合格检测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test_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758" y="1605098"/>
            <a:ext cx="3734072" cy="233385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48460" y="3500755"/>
            <a:ext cx="36322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" name="矩形 8"/>
          <p:cNvSpPr/>
          <p:nvPr/>
        </p:nvSpPr>
        <p:spPr>
          <a:xfrm>
            <a:off x="4145280" y="2124710"/>
            <a:ext cx="36322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10" name="图片 9" descr="we_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226" y="4146186"/>
            <a:ext cx="3768088" cy="245491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19085" y="6195949"/>
            <a:ext cx="5225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861" y="1861644"/>
            <a:ext cx="3277235" cy="3760470"/>
          </a:xfrm>
          <a:prstGeom prst="rect">
            <a:avLst/>
          </a:prstGeom>
        </p:spPr>
      </p:pic>
      <p:sp>
        <p:nvSpPr>
          <p:cNvPr id="6" name="直角三角形 5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40665" y="491035"/>
            <a:ext cx="548921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 smtClean="0">
                <a:solidFill>
                  <a:srgbClr val="00B0F0"/>
                </a:solidFill>
                <a:latin typeface="Agency FB" panose="020B0503020202020204" pitchFamily="34" charset="0"/>
                <a:sym typeface="+mn-ea"/>
              </a:rPr>
              <a:t>二、安装说明与配置</a:t>
            </a:r>
            <a:endParaRPr lang="zh-CN" altLang="en-US" sz="2800" b="1" dirty="0" smtClean="0">
              <a:solidFill>
                <a:srgbClr val="00B0F0"/>
              </a:solidFill>
              <a:latin typeface="Agency FB" panose="020B0503020202020204" pitchFamily="34" charset="0"/>
            </a:endParaRPr>
          </a:p>
          <a:p>
            <a:endParaRPr lang="zh-CN" altLang="en-US" sz="2800" b="1" dirty="0" smtClean="0">
              <a:solidFill>
                <a:srgbClr val="00B0F0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1404" y="1789327"/>
            <a:ext cx="168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F0"/>
                </a:solidFill>
              </a:rPr>
              <a:t>安装说明</a:t>
            </a:r>
            <a:endParaRPr lang="en-US" altLang="zh-CN" sz="2400" b="1" dirty="0">
              <a:solidFill>
                <a:srgbClr val="00B0F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296228" y="2409363"/>
          <a:ext cx="7576460" cy="4018705"/>
        </p:xfrm>
        <a:graphic>
          <a:graphicData uri="http://schemas.openxmlformats.org/drawingml/2006/table">
            <a:tbl>
              <a:tblPr/>
              <a:tblGrid>
                <a:gridCol w="1407886"/>
                <a:gridCol w="1567543"/>
                <a:gridCol w="493486"/>
                <a:gridCol w="522514"/>
                <a:gridCol w="3585031"/>
              </a:tblGrid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类别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92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型号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92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数量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92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单位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92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主要指标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923C"/>
                    </a:solidFill>
                  </a:tcPr>
                </a:tc>
              </a:tr>
              <a:tr h="12622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视觉控制器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SI-CJ-VB2210-120G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主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芯片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Intel E3845，1.9GHz，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带压控光源控制功能</a:t>
                      </a:r>
                      <a:b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DDR3L 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内存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GB，Flash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大小 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120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GB SSD 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个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Intel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芯片千兆网口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个独立的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HDMI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显示输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出</a:t>
                      </a:r>
                      <a:b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 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×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GPIO( 4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输入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4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输出</a:t>
                      </a:r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1×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USB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3.0 host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端口</a:t>
                      </a:r>
                      <a:b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1×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复合端口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USB3.0 client+ USB2.0 host)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2×USB 2.0 host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端口</a:t>
                      </a:r>
                      <a:b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1×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半双工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RS485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端口 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非隔离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), 1×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RS232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1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软件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SI-SF-SIGE-6000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包含定位、识别、测量、检测等全功能，不含深度学习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200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万彩色工业相机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SI-CM-CA020-20GC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200 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万彩色 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2/3"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CMOS 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千兆以太网工业相机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Onsemi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1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圆心镜头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SI-GS-WWH08-65AT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放大倍率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0.8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2/3"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，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1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光源控制器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SI-LC-APC2-24V-4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个光源接口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1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三色光源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SI-LG-AOI-120RGB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RGB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三色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2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一体化电源线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SI-ACC-01-4201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米，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HRS 6pin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连接器转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GPIO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线</a:t>
                      </a: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国标双插适配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器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2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网线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SI-ACC-01-1101-3m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标准网线，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RJ45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转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RJ45（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螺钉），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Cat5e，3m，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黑，单独封装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文本框 3"/>
          <p:cNvSpPr txBox="1"/>
          <p:nvPr/>
        </p:nvSpPr>
        <p:spPr>
          <a:xfrm>
            <a:off x="6977067" y="1854643"/>
            <a:ext cx="168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F0"/>
                </a:solidFill>
              </a:rPr>
              <a:t>配置清单</a:t>
            </a:r>
            <a:endParaRPr lang="en-US" altLang="zh-CN" sz="2400" b="1" dirty="0">
              <a:solidFill>
                <a:srgbClr val="00B0F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0575" y="5675085"/>
            <a:ext cx="3077028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视野：</a:t>
            </a:r>
            <a:r>
              <a:rPr lang="en-US" altLang="zh-CN" sz="1600" dirty="0" smtClean="0">
                <a:solidFill>
                  <a:schemeClr val="tx1"/>
                </a:solidFill>
              </a:rPr>
              <a:t>15mmX15mm</a:t>
            </a:r>
            <a:r>
              <a:rPr lang="zh-CN" altLang="en-US" sz="1600" dirty="0" smtClean="0">
                <a:solidFill>
                  <a:schemeClr val="tx1"/>
                </a:solidFill>
              </a:rPr>
              <a:t>（视野根据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</a:rPr>
              <a:t>              </a:t>
            </a:r>
            <a:r>
              <a:rPr lang="zh-CN" altLang="en-US" sz="1600" dirty="0" smtClean="0">
                <a:solidFill>
                  <a:schemeClr val="tx1"/>
                </a:solidFill>
              </a:rPr>
              <a:t>客户需求可调整）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</a:rPr>
              <a:t>精度：</a:t>
            </a:r>
            <a:r>
              <a:rPr lang="en-US" altLang="zh-CN" sz="1600" dirty="0" smtClean="0">
                <a:solidFill>
                  <a:schemeClr val="tx1"/>
                </a:solidFill>
              </a:rPr>
              <a:t>0.008mm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42263" y="403951"/>
            <a:ext cx="517334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 smtClean="0">
                <a:solidFill>
                  <a:srgbClr val="00B0F0"/>
                </a:solidFill>
                <a:latin typeface="Agency FB" panose="020B0503020202020204" pitchFamily="34" charset="0"/>
              </a:rPr>
              <a:t>三、视觉检测思路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2490" y="1147445"/>
            <a:ext cx="3364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检测项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1-</a:t>
            </a: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防尘胶检测</a:t>
            </a:r>
          </a:p>
        </p:txBody>
      </p:sp>
      <p:pic>
        <p:nvPicPr>
          <p:cNvPr id="3" name="图片 2" descr="test_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6475" y="2183765"/>
            <a:ext cx="3984625" cy="24904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28240" y="1732915"/>
            <a:ext cx="837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OK</a:t>
            </a:r>
            <a:r>
              <a:rPr lang="zh-CN" altLang="en-US"/>
              <a:t>图：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50785" y="1725295"/>
            <a:ext cx="837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NG</a:t>
            </a:r>
            <a:r>
              <a:rPr lang="zh-CN" altLang="en-US"/>
              <a:t>图：</a:t>
            </a:r>
          </a:p>
        </p:txBody>
      </p:sp>
      <p:pic>
        <p:nvPicPr>
          <p:cNvPr id="12" name="图片 11" descr="test_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6515" y="2204085"/>
            <a:ext cx="3951605" cy="24701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12800" y="4966335"/>
            <a:ext cx="97377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/>
              <a:t>说明</a:t>
            </a:r>
          </a:p>
          <a:p>
            <a:pPr fontAlgn="auto">
              <a:lnSpc>
                <a:spcPct val="100000"/>
              </a:lnSpc>
            </a:pPr>
            <a:r>
              <a:rPr lang="en-US" altLang="zh-CN"/>
              <a:t>1. </a:t>
            </a:r>
            <a:r>
              <a:rPr lang="zh-CN" altLang="en-US"/>
              <a:t>如</a:t>
            </a:r>
            <a:r>
              <a:rPr lang="en-US" altLang="zh-CN"/>
              <a:t>OK</a:t>
            </a:r>
            <a:r>
              <a:rPr lang="zh-CN" altLang="en-US"/>
              <a:t>图所示，芯片四周矩形黑色框为防尘胶，胶量比较均匀，四边粗细均匀。而</a:t>
            </a:r>
            <a:r>
              <a:rPr lang="en-US" altLang="zh-CN"/>
              <a:t>NG</a:t>
            </a:r>
            <a:r>
              <a:rPr lang="zh-CN" altLang="en-US"/>
              <a:t>图，防尘        胶颜色较淡，且不均匀。</a:t>
            </a:r>
          </a:p>
          <a:p>
            <a:pPr fontAlgn="auto">
              <a:lnSpc>
                <a:spcPct val="100000"/>
              </a:lnSpc>
            </a:pPr>
            <a:r>
              <a:rPr lang="en-US" altLang="zh-CN"/>
              <a:t>2.</a:t>
            </a:r>
            <a:r>
              <a:rPr lang="zh-CN" altLang="en-US"/>
              <a:t>通过视觉算法，计算黑色框部分特定灰度值的面积，以及四边的宽度，判断涂胶是否合格。效果见</a:t>
            </a:r>
            <a:r>
              <a:rPr lang="en-US" altLang="zh-CN"/>
              <a:t>“</a:t>
            </a:r>
            <a:r>
              <a:rPr lang="zh-CN" altLang="en-US"/>
              <a:t>四、机器视觉影像</a:t>
            </a:r>
            <a:r>
              <a:rPr lang="en-US" altLang="zh-CN"/>
              <a:t>”</a:t>
            </a:r>
            <a:r>
              <a:rPr lang="zh-CN" altLang="en-US"/>
              <a:t>。</a:t>
            </a:r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6474" y="467906"/>
            <a:ext cx="713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检测项</a:t>
            </a:r>
            <a:r>
              <a:rPr lang="en-US" altLang="zh-CN" sz="28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2-</a:t>
            </a:r>
            <a:r>
              <a:rPr lang="zh-CN" altLang="en-US" sz="28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逃气</a:t>
            </a:r>
            <a:r>
              <a:rPr lang="zh-CN" altLang="en-US" sz="2800" b="1" dirty="0" smtClean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孔检测</a:t>
            </a:r>
            <a:r>
              <a:rPr lang="en-US" altLang="zh-CN" sz="2800" b="1" dirty="0" smtClean="0">
                <a:solidFill>
                  <a:srgbClr val="00B0F0"/>
                </a:solidFill>
                <a:latin typeface="+mn-ea"/>
              </a:rPr>
              <a:t> OK</a:t>
            </a:r>
            <a:r>
              <a:rPr lang="zh-CN" altLang="en-US" sz="2800" b="1" dirty="0" smtClean="0">
                <a:solidFill>
                  <a:srgbClr val="00B0F0"/>
                </a:solidFill>
                <a:latin typeface="+mn-ea"/>
              </a:rPr>
              <a:t>产品说明</a:t>
            </a:r>
            <a:endParaRPr lang="zh-CN" altLang="en-US" sz="2800" b="1" dirty="0"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5" name="图片 4" descr="test_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115" y="3869055"/>
            <a:ext cx="3376295" cy="2110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8880" y="2073910"/>
            <a:ext cx="2149475" cy="1638300"/>
          </a:xfrm>
          <a:prstGeom prst="rect">
            <a:avLst/>
          </a:prstGeom>
        </p:spPr>
      </p:pic>
      <p:sp>
        <p:nvSpPr>
          <p:cNvPr id="9" name="圆角右箭头 8"/>
          <p:cNvSpPr/>
          <p:nvPr/>
        </p:nvSpPr>
        <p:spPr>
          <a:xfrm>
            <a:off x="1259840" y="2680970"/>
            <a:ext cx="973455" cy="93091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9810" y="2501265"/>
            <a:ext cx="663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放大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3880485" y="2398395"/>
            <a:ext cx="328295" cy="1873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3816985" y="2775585"/>
            <a:ext cx="367665" cy="323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184650" y="2132965"/>
            <a:ext cx="298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1" name="矩形 20"/>
          <p:cNvSpPr/>
          <p:nvPr/>
        </p:nvSpPr>
        <p:spPr>
          <a:xfrm>
            <a:off x="4116070" y="2581275"/>
            <a:ext cx="298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46519" y="1600835"/>
            <a:ext cx="47974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说明：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如放大图所示，</a:t>
            </a:r>
            <a:r>
              <a:rPr lang="en-US" altLang="zh-CN" dirty="0"/>
              <a:t>OK</a:t>
            </a:r>
            <a:r>
              <a:rPr lang="zh-CN" altLang="en-US" dirty="0"/>
              <a:t>的产品，在</a:t>
            </a:r>
            <a:r>
              <a:rPr lang="en-US" altLang="zh-CN" dirty="0"/>
              <a:t>1,2</a:t>
            </a:r>
            <a:r>
              <a:rPr lang="zh-CN" altLang="en-US" dirty="0"/>
              <a:t>位置应该是没有胶的，实际打光效果，能真实反应这一情况，在</a:t>
            </a:r>
            <a:r>
              <a:rPr lang="en-US" altLang="zh-CN" dirty="0"/>
              <a:t>1,2</a:t>
            </a:r>
            <a:r>
              <a:rPr lang="zh-CN" altLang="en-US" dirty="0"/>
              <a:t>位置，呈现不同颜色的圆环。</a:t>
            </a:r>
          </a:p>
          <a:p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在淘气孔内部，点胶合格情况下，打光后，由于高度不一致，呈现不同颜色的圆环，并且颜色与</a:t>
            </a:r>
            <a:r>
              <a:rPr lang="en-US" altLang="zh-CN" dirty="0"/>
              <a:t>1,2</a:t>
            </a:r>
            <a:r>
              <a:rPr lang="zh-CN" altLang="en-US" dirty="0"/>
              <a:t>处的圆环颜色不同，因此视觉能准确判断。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7950" y="4853305"/>
            <a:ext cx="1657350" cy="152971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696585" y="5431790"/>
            <a:ext cx="2497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备注：</a:t>
            </a:r>
            <a:r>
              <a:rPr lang="en-US" altLang="zh-CN"/>
              <a:t>OK</a:t>
            </a:r>
            <a:r>
              <a:rPr lang="zh-CN" altLang="en-US"/>
              <a:t>产品还有另外一种情况，见右图。</a:t>
            </a:r>
          </a:p>
        </p:txBody>
      </p:sp>
      <p:sp>
        <p:nvSpPr>
          <p:cNvPr id="26" name="右箭头 25"/>
          <p:cNvSpPr/>
          <p:nvPr/>
        </p:nvSpPr>
        <p:spPr>
          <a:xfrm>
            <a:off x="8193405" y="5643880"/>
            <a:ext cx="592455" cy="183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5258435" y="4585970"/>
            <a:ext cx="0" cy="2243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5258435" y="4571365"/>
            <a:ext cx="6899910" cy="14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6475" y="395336"/>
            <a:ext cx="6366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检测项</a:t>
            </a:r>
            <a:r>
              <a:rPr lang="en-US" altLang="zh-CN" sz="28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2-</a:t>
            </a:r>
            <a:r>
              <a:rPr lang="zh-CN" altLang="en-US" sz="28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逃气孔检</a:t>
            </a:r>
            <a:r>
              <a:rPr lang="zh-CN" altLang="en-US" sz="2800" b="1" dirty="0" smtClean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测 </a:t>
            </a:r>
            <a:r>
              <a:rPr lang="en-US" altLang="zh-CN" sz="2800" b="1" dirty="0" smtClean="0">
                <a:solidFill>
                  <a:srgbClr val="00B0F0"/>
                </a:solidFill>
                <a:latin typeface="+mn-ea"/>
              </a:rPr>
              <a:t>NG</a:t>
            </a:r>
            <a:r>
              <a:rPr lang="zh-CN" altLang="en-US" sz="2800" b="1" dirty="0" smtClean="0">
                <a:solidFill>
                  <a:srgbClr val="00B0F0"/>
                </a:solidFill>
                <a:latin typeface="+mn-ea"/>
              </a:rPr>
              <a:t>产品说明</a:t>
            </a:r>
          </a:p>
          <a:p>
            <a:endParaRPr lang="zh-CN" altLang="en-US" sz="2800" b="1" dirty="0"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3405" y="1639570"/>
            <a:ext cx="1034415" cy="875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3405" y="3290570"/>
            <a:ext cx="941705" cy="906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1795" y="3302000"/>
            <a:ext cx="934085" cy="8839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0505" y="1271270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第一类：未点胶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6535" y="2831465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第二类：溢胶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4150" y="5063490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第三类：胶量不足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6215" y="3302000"/>
            <a:ext cx="933450" cy="9048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6350" y="3335655"/>
            <a:ext cx="895350" cy="838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405" y="5611495"/>
            <a:ext cx="866775" cy="8001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4330" y="5611495"/>
            <a:ext cx="906780" cy="80073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2280920" y="1976120"/>
            <a:ext cx="592455" cy="203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4989830" y="3653155"/>
            <a:ext cx="592455" cy="203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3077210" y="5909945"/>
            <a:ext cx="592455" cy="203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711700" y="1841500"/>
            <a:ext cx="601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未点胶的产品，内圆为纯黑色，检测其黑色部分的面积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002020" y="2784475"/>
            <a:ext cx="39509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溢胶分两种：</a:t>
            </a:r>
          </a:p>
          <a:p>
            <a:r>
              <a:rPr lang="en-US" altLang="zh-CN"/>
              <a:t>1.</a:t>
            </a:r>
            <a:r>
              <a:rPr lang="zh-CN" altLang="en-US"/>
              <a:t>溢胶较多，溢胶范围超出淘气孔直径范围，如</a:t>
            </a:r>
            <a:r>
              <a:rPr lang="en-US" altLang="zh-CN"/>
              <a:t>1,2,3.</a:t>
            </a:r>
          </a:p>
          <a:p>
            <a:r>
              <a:rPr lang="en-US" altLang="zh-CN"/>
              <a:t>2.</a:t>
            </a:r>
            <a:r>
              <a:rPr lang="zh-CN" altLang="en-US"/>
              <a:t>溢胶较少，仅在淘气孔边缘的圆形槽内有少量溢胶，如</a:t>
            </a:r>
            <a:r>
              <a:rPr lang="en-US" altLang="zh-CN"/>
              <a:t>4.</a:t>
            </a:r>
          </a:p>
          <a:p>
            <a:r>
              <a:rPr lang="zh-CN" altLang="en-US"/>
              <a:t>检测方法：在右图</a:t>
            </a:r>
            <a:r>
              <a:rPr lang="en-US" altLang="zh-CN"/>
              <a:t>1,2</a:t>
            </a:r>
            <a:r>
              <a:rPr lang="zh-CN" altLang="en-US"/>
              <a:t>两个圆位置处，设定圆形检测区域，检测区域内胶的面积。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42315" y="4297680"/>
            <a:ext cx="695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（</a:t>
            </a:r>
            <a:r>
              <a:rPr lang="en-US" altLang="zh-CN" sz="1400"/>
              <a:t>1</a:t>
            </a:r>
            <a:r>
              <a:rPr lang="zh-CN" altLang="en-US" sz="1400"/>
              <a:t>）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799590" y="4297680"/>
            <a:ext cx="695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834005" y="4297680"/>
            <a:ext cx="695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（</a:t>
            </a:r>
            <a:r>
              <a:rPr lang="en-US" altLang="zh-CN" sz="1400"/>
              <a:t>3</a:t>
            </a:r>
            <a:r>
              <a:rPr lang="zh-CN" altLang="en-US" sz="1400"/>
              <a:t>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900170" y="4297680"/>
            <a:ext cx="695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（</a:t>
            </a:r>
            <a:r>
              <a:rPr lang="en-US" altLang="zh-CN" sz="1400"/>
              <a:t>4</a:t>
            </a:r>
            <a:r>
              <a:rPr lang="zh-CN" altLang="en-US" sz="1400"/>
              <a:t>）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5465" y="3335655"/>
            <a:ext cx="1228725" cy="105727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679950" y="5508625"/>
            <a:ext cx="51504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少胶的产品，通过测量圆心处亮斑的面积检测，由于亮斑处亮度不同，操作员可调整用于筛选面积的灰度阈值，决定少多少胶为</a:t>
            </a:r>
            <a:r>
              <a:rPr lang="en-US" altLang="zh-CN"/>
              <a:t>NG</a:t>
            </a:r>
            <a:r>
              <a:rPr lang="zh-CN" altLang="en-US"/>
              <a:t>。</a:t>
            </a: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240665" y="2644140"/>
            <a:ext cx="11437620" cy="45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216535" y="4980940"/>
            <a:ext cx="11437620" cy="45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6473" y="511447"/>
            <a:ext cx="636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检测</a:t>
            </a:r>
            <a:r>
              <a:rPr lang="zh-CN" altLang="en-US" sz="2800" b="1" dirty="0" smtClean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</a:t>
            </a:r>
            <a:r>
              <a:rPr lang="en-US" altLang="zh-CN" sz="2800" b="1" dirty="0" smtClean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800" b="1" dirty="0" smtClean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sz="2800" b="1" dirty="0" smtClean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2-</a:t>
            </a:r>
            <a:r>
              <a:rPr lang="zh-CN" altLang="en-US" sz="2800" b="1" dirty="0" smtClean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防尘胶、逃</a:t>
            </a:r>
            <a:r>
              <a:rPr lang="zh-CN" altLang="en-US" sz="2800" b="1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气孔检测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90413" y="1686461"/>
            <a:ext cx="2827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OK/NG</a:t>
            </a:r>
            <a:r>
              <a:rPr lang="zh-CN" altLang="en-US" sz="2000" b="1" dirty="0"/>
              <a:t>产品判断流程图：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5851" y="570953"/>
            <a:ext cx="5057140" cy="6092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5188" y="5195746"/>
            <a:ext cx="1228725" cy="10572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77257" y="2376346"/>
            <a:ext cx="3776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备注：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由于</a:t>
            </a:r>
            <a:r>
              <a:rPr lang="en-US" altLang="zh-CN" dirty="0"/>
              <a:t>NG/OK</a:t>
            </a:r>
            <a:r>
              <a:rPr lang="zh-CN" altLang="en-US" dirty="0"/>
              <a:t>种类比较多，算法逻辑采用流程图的形式。从上往下，一项不合格，则直接</a:t>
            </a:r>
            <a:r>
              <a:rPr lang="en-US" altLang="zh-CN" dirty="0"/>
              <a:t>NG</a:t>
            </a:r>
            <a:r>
              <a:rPr lang="zh-CN" altLang="en-US" dirty="0"/>
              <a:t>输出。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圆</a:t>
            </a:r>
            <a:r>
              <a:rPr lang="en-US" altLang="zh-CN" dirty="0"/>
              <a:t>1</a:t>
            </a:r>
            <a:r>
              <a:rPr lang="zh-CN" altLang="en-US" dirty="0"/>
              <a:t>和圆</a:t>
            </a:r>
            <a:r>
              <a:rPr lang="en-US" altLang="zh-CN" dirty="0"/>
              <a:t>2</a:t>
            </a:r>
            <a:r>
              <a:rPr lang="zh-CN" altLang="en-US" dirty="0"/>
              <a:t>，如下图所示。</a:t>
            </a:r>
          </a:p>
        </p:txBody>
      </p:sp>
      <p:sp>
        <p:nvSpPr>
          <p:cNvPr id="16" name="下箭头 15"/>
          <p:cNvSpPr/>
          <p:nvPr/>
        </p:nvSpPr>
        <p:spPr>
          <a:xfrm>
            <a:off x="3047887" y="4337226"/>
            <a:ext cx="135890" cy="603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5400000">
            <a:off x="0" y="0"/>
            <a:ext cx="1440000" cy="1440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2490" y="523343"/>
            <a:ext cx="7560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B0F0"/>
                </a:solidFill>
              </a:rPr>
              <a:t>检测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项</a:t>
            </a:r>
            <a:r>
              <a:rPr lang="en-US" altLang="zh-CN" sz="2800" b="1" dirty="0" smtClean="0">
                <a:solidFill>
                  <a:srgbClr val="00B0F0"/>
                </a:solidFill>
              </a:rPr>
              <a:t>3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、逃</a:t>
            </a:r>
            <a:r>
              <a:rPr lang="zh-CN" altLang="en-US" sz="2800" b="1" dirty="0">
                <a:solidFill>
                  <a:srgbClr val="00B0F0"/>
                </a:solidFill>
              </a:rPr>
              <a:t>气孔点胶合格检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测</a:t>
            </a:r>
            <a:r>
              <a:rPr lang="en-US" altLang="zh-CN" sz="2800" b="1" dirty="0" smtClean="0">
                <a:solidFill>
                  <a:srgbClr val="00B0F0"/>
                </a:solidFill>
              </a:rPr>
              <a:t>- OK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产品说明</a:t>
            </a:r>
            <a:endParaRPr lang="zh-CN" altLang="en-US" sz="2800" b="1" dirty="0"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02400" y="2307772"/>
            <a:ext cx="4914265" cy="327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60"/>
              </a:lnSpc>
            </a:pPr>
            <a:r>
              <a:rPr lang="en-US" altLang="zh-CN" dirty="0"/>
              <a:t>OK</a:t>
            </a:r>
            <a:r>
              <a:rPr lang="zh-CN" altLang="en-US" dirty="0"/>
              <a:t>产品满足以下特点：</a:t>
            </a:r>
          </a:p>
          <a:p>
            <a:pPr fontAlgn="auto">
              <a:lnSpc>
                <a:spcPts val="3060"/>
              </a:lnSpc>
            </a:pPr>
            <a:r>
              <a:rPr lang="en-US" altLang="zh-CN" dirty="0"/>
              <a:t>1.</a:t>
            </a:r>
            <a:r>
              <a:rPr lang="zh-CN" altLang="en-US" dirty="0"/>
              <a:t>逃气孔外无溢</a:t>
            </a:r>
            <a:r>
              <a:rPr lang="zh-CN" altLang="en-US" dirty="0" smtClean="0"/>
              <a:t>胶（图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）。</a:t>
            </a:r>
            <a:endParaRPr lang="zh-CN" altLang="en-US" dirty="0"/>
          </a:p>
          <a:p>
            <a:pPr fontAlgn="auto">
              <a:lnSpc>
                <a:spcPts val="3060"/>
              </a:lnSpc>
            </a:pPr>
            <a:r>
              <a:rPr lang="en-US" altLang="zh-CN" dirty="0"/>
              <a:t>2.</a:t>
            </a:r>
            <a:r>
              <a:rPr lang="zh-CN" altLang="en-US" dirty="0"/>
              <a:t>逃气孔被堵住，从打光上看，等同于看不见白色双圆环</a:t>
            </a:r>
            <a:r>
              <a:rPr lang="zh-CN" altLang="en-US" dirty="0" smtClean="0"/>
              <a:t>。（图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pPr fontAlgn="auto">
              <a:lnSpc>
                <a:spcPts val="3060"/>
              </a:lnSpc>
            </a:pPr>
            <a:r>
              <a:rPr lang="en-US" altLang="zh-CN" dirty="0"/>
              <a:t>3.</a:t>
            </a:r>
            <a:r>
              <a:rPr lang="zh-CN" altLang="en-US" dirty="0"/>
              <a:t>逃气孔中心的白色较多，否则为胶量不够。</a:t>
            </a:r>
          </a:p>
          <a:p>
            <a:pPr fontAlgn="auto">
              <a:lnSpc>
                <a:spcPts val="3060"/>
              </a:lnSpc>
            </a:pPr>
            <a:r>
              <a:rPr lang="en-US" altLang="zh-CN" dirty="0"/>
              <a:t>4.</a:t>
            </a:r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r>
              <a:rPr lang="zh-CN" altLang="en-US" dirty="0" smtClean="0"/>
              <a:t>比</a:t>
            </a:r>
            <a:r>
              <a:rPr lang="zh-CN" altLang="en-US" dirty="0"/>
              <a:t>较特殊，不满足第三点，但是也属于</a:t>
            </a:r>
            <a:r>
              <a:rPr lang="en-US" altLang="zh-CN" dirty="0"/>
              <a:t>OK</a:t>
            </a:r>
            <a:r>
              <a:rPr lang="zh-CN" altLang="en-US" dirty="0"/>
              <a:t>产品，这类产品，可以采用特殊的检测方法，见</a:t>
            </a:r>
            <a:r>
              <a:rPr lang="en-US" altLang="zh-CN" dirty="0"/>
              <a:t>“</a:t>
            </a:r>
            <a:r>
              <a:rPr lang="en-US" altLang="zh-CN" dirty="0">
                <a:sym typeface="+mn-ea"/>
              </a:rPr>
              <a:t>OK/NG</a:t>
            </a:r>
            <a:r>
              <a:rPr lang="zh-CN" altLang="en-US" dirty="0">
                <a:sym typeface="+mn-ea"/>
              </a:rPr>
              <a:t>产品检测流程图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9604" y="4398832"/>
            <a:ext cx="2207895" cy="2125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5141" y="2207626"/>
            <a:ext cx="2181225" cy="20383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634" y="2227493"/>
            <a:ext cx="2207895" cy="20097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653" y="4448178"/>
            <a:ext cx="2102485" cy="200977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053770" y="3728740"/>
            <a:ext cx="36322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3" name="矩形 12"/>
          <p:cNvSpPr/>
          <p:nvPr/>
        </p:nvSpPr>
        <p:spPr>
          <a:xfrm>
            <a:off x="5555396" y="3648913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35590" y="5934915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26390" y="5898628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acab4b8-60b6-432a-864b-87b3ac2859ea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acab4b8-60b6-432a-864b-87b3ac2859ea}"/>
</p:tagLst>
</file>

<file path=ppt/theme/theme1.xml><?xml version="1.0" encoding="utf-8"?>
<a:theme xmlns:a="http://schemas.openxmlformats.org/drawingml/2006/main" name="Office 主题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2177</Words>
  <Application>Microsoft Office PowerPoint</Application>
  <PresentationFormat>自定义</PresentationFormat>
  <Paragraphs>186</Paragraphs>
  <Slides>16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Calibri</vt:lpstr>
      <vt:lpstr>思源黑体 CN Light</vt:lpstr>
      <vt:lpstr>方正中等线简体</vt:lpstr>
      <vt:lpstr>思源黑体 CN Heavy</vt:lpstr>
      <vt:lpstr>Agency FB</vt:lpstr>
      <vt:lpstr>Calibri Light</vt:lpstr>
      <vt:lpstr>Office 主题</vt:lpstr>
      <vt:lpstr>包装程序外壳对象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www.pptbz.com</dc:creator>
  <cp:lastModifiedBy>Administrator</cp:lastModifiedBy>
  <cp:revision>131</cp:revision>
  <dcterms:created xsi:type="dcterms:W3CDTF">2014-12-09T08:30:00Z</dcterms:created>
  <dcterms:modified xsi:type="dcterms:W3CDTF">2020-01-10T06:46:53Z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